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67"/>
  </p:notesMasterIdLst>
  <p:sldIdLst>
    <p:sldId id="306" r:id="rId2"/>
    <p:sldId id="354" r:id="rId3"/>
    <p:sldId id="309" r:id="rId4"/>
    <p:sldId id="311" r:id="rId5"/>
    <p:sldId id="312" r:id="rId6"/>
    <p:sldId id="351" r:id="rId7"/>
    <p:sldId id="352" r:id="rId8"/>
    <p:sldId id="313" r:id="rId9"/>
    <p:sldId id="314" r:id="rId10"/>
    <p:sldId id="318" r:id="rId11"/>
    <p:sldId id="436" r:id="rId12"/>
    <p:sldId id="353" r:id="rId13"/>
    <p:sldId id="384" r:id="rId14"/>
    <p:sldId id="385" r:id="rId15"/>
    <p:sldId id="386" r:id="rId16"/>
    <p:sldId id="387" r:id="rId17"/>
    <p:sldId id="388" r:id="rId18"/>
    <p:sldId id="389" r:id="rId19"/>
    <p:sldId id="320" r:id="rId20"/>
    <p:sldId id="382" r:id="rId21"/>
    <p:sldId id="383" r:id="rId22"/>
    <p:sldId id="362" r:id="rId23"/>
    <p:sldId id="364" r:id="rId24"/>
    <p:sldId id="368" r:id="rId25"/>
    <p:sldId id="395" r:id="rId26"/>
    <p:sldId id="363" r:id="rId27"/>
    <p:sldId id="365" r:id="rId28"/>
    <p:sldId id="367" r:id="rId29"/>
    <p:sldId id="369" r:id="rId30"/>
    <p:sldId id="438" r:id="rId31"/>
    <p:sldId id="447" r:id="rId32"/>
    <p:sldId id="440" r:id="rId33"/>
    <p:sldId id="441" r:id="rId34"/>
    <p:sldId id="442" r:id="rId35"/>
    <p:sldId id="443" r:id="rId36"/>
    <p:sldId id="444" r:id="rId37"/>
    <p:sldId id="445" r:id="rId38"/>
    <p:sldId id="446" r:id="rId39"/>
    <p:sldId id="448" r:id="rId40"/>
    <p:sldId id="449" r:id="rId41"/>
    <p:sldId id="475" r:id="rId42"/>
    <p:sldId id="476" r:id="rId43"/>
    <p:sldId id="450" r:id="rId44"/>
    <p:sldId id="451" r:id="rId45"/>
    <p:sldId id="452" r:id="rId46"/>
    <p:sldId id="453" r:id="rId47"/>
    <p:sldId id="454" r:id="rId48"/>
    <p:sldId id="455" r:id="rId49"/>
    <p:sldId id="457" r:id="rId50"/>
    <p:sldId id="458" r:id="rId51"/>
    <p:sldId id="459" r:id="rId52"/>
    <p:sldId id="460" r:id="rId53"/>
    <p:sldId id="461" r:id="rId54"/>
    <p:sldId id="462" r:id="rId55"/>
    <p:sldId id="463" r:id="rId56"/>
    <p:sldId id="464" r:id="rId57"/>
    <p:sldId id="465" r:id="rId58"/>
    <p:sldId id="466" r:id="rId59"/>
    <p:sldId id="467" r:id="rId60"/>
    <p:sldId id="468" r:id="rId61"/>
    <p:sldId id="469" r:id="rId62"/>
    <p:sldId id="471" r:id="rId63"/>
    <p:sldId id="472" r:id="rId64"/>
    <p:sldId id="473" r:id="rId65"/>
    <p:sldId id="474" r:id="rId66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6699FF"/>
    <a:srgbClr val="FFCC00"/>
    <a:srgbClr val="FFFF00"/>
    <a:srgbClr val="FF00FF"/>
    <a:srgbClr val="00FFFF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6482" autoAdjust="0"/>
  </p:normalViewPr>
  <p:slideViewPr>
    <p:cSldViewPr>
      <p:cViewPr>
        <p:scale>
          <a:sx n="70" d="100"/>
          <a:sy n="70" d="100"/>
        </p:scale>
        <p:origin x="-29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90269"/>
            <a:ext cx="5438140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Klepnutím lze upravit styly předlohy textu.</a:t>
            </a:r>
          </a:p>
          <a:p>
            <a:pPr lvl="1"/>
            <a:r>
              <a:rPr lang="en-US" noProof="0" smtClean="0"/>
              <a:t>Druhá úroveň</a:t>
            </a:r>
          </a:p>
          <a:p>
            <a:pPr lvl="2"/>
            <a:r>
              <a:rPr lang="en-US" noProof="0" smtClean="0"/>
              <a:t>Třetí úroveň</a:t>
            </a:r>
          </a:p>
          <a:p>
            <a:pPr lvl="3"/>
            <a:r>
              <a:rPr lang="en-US" noProof="0" smtClean="0"/>
              <a:t>Čtvrtá úroveň</a:t>
            </a:r>
          </a:p>
          <a:p>
            <a:pPr lvl="4"/>
            <a:r>
              <a:rPr lang="en-US" noProof="0" smtClean="0"/>
              <a:t>Pátá úroveň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193184A-B19B-4B8E-9E7D-76FD5B3FD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682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61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7713"/>
            <a:ext cx="4918075" cy="3689350"/>
          </a:xfrm>
          <a:ln cap="flat"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7713"/>
            <a:ext cx="4918075" cy="3689350"/>
          </a:xfrm>
          <a:ln cap="flat"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7713"/>
            <a:ext cx="4918075" cy="3689350"/>
          </a:xfrm>
          <a:ln cap="flat"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02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7713"/>
            <a:ext cx="4918075" cy="3689350"/>
          </a:xfrm>
          <a:ln cap="flat"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63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7713"/>
            <a:ext cx="4918075" cy="3689350"/>
          </a:xfrm>
          <a:ln cap="flat"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3184A-B19B-4B8E-9E7D-76FD5B3FD12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7713"/>
            <a:ext cx="4918075" cy="3689350"/>
          </a:xfrm>
          <a:ln cap="flat"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798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7713"/>
            <a:ext cx="4918075" cy="3689350"/>
          </a:xfrm>
          <a:ln cap="flat"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0814" y="747426"/>
            <a:ext cx="4516048" cy="3689130"/>
          </a:xfrm>
          <a:ln cap="flat"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573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7713"/>
            <a:ext cx="4918075" cy="3689350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altLang="en-US"/>
              <a:t>Klepnutím lze upravit styl předlohy nadpisů.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/>
            </a:lvl1pPr>
          </a:lstStyle>
          <a:p>
            <a:r>
              <a:rPr lang="en-US" altLang="en-US"/>
              <a:t>Klepnutím lze upravit styl předlohy podnadpisů.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736DA-9EC8-4C5D-A819-DF8025DE51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39E66-8862-4318-8FCC-B36EF010FB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C687D-0553-4E8F-B50D-778393E693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8B706-0ACD-40B3-AB95-4E5D869ED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0EFF5-42FE-4857-86A7-726EDF73FA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D136D-F7F6-4687-8AF5-8DD3B44F69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31B0E-0D36-48F6-8B83-9FB9BC865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D4DDC-3877-46A6-ADFA-63D64A8661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F24B9-7C0C-4B4F-82A6-2E812FE33B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94967-73EE-4A75-A827-47B02327E0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DD9CE-F701-461C-B89C-FFB4301998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04892-885C-4952-AB7F-4033DB8147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74B3E-777B-4A0F-8CA0-7C90F9FFF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84AC6-BBE4-40F9-8123-1EEF9B763C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6B09E-6C07-4E8D-8FFB-2A03C4B2BC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81A3E-06ED-4858-9E95-C47F753CD7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F1E95-6F33-49A8-81B6-573098CE38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Klepnutím lze upravit styl předlohy nadpisů.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Klepnutím lze upravit styly předlohy textu.</a:t>
            </a:r>
          </a:p>
          <a:p>
            <a:pPr lvl="1"/>
            <a:r>
              <a:rPr lang="en-US" altLang="en-US" smtClean="0"/>
              <a:t>Druhá úroveň</a:t>
            </a:r>
          </a:p>
          <a:p>
            <a:pPr lvl="2"/>
            <a:r>
              <a:rPr lang="en-US" altLang="en-US" smtClean="0"/>
              <a:t>Třetí úroveň</a:t>
            </a:r>
          </a:p>
          <a:p>
            <a:pPr lvl="3"/>
            <a:r>
              <a:rPr lang="en-US" altLang="en-US" smtClean="0"/>
              <a:t>Čtvrtá úroveň</a:t>
            </a:r>
          </a:p>
          <a:p>
            <a:pPr lvl="4"/>
            <a:r>
              <a:rPr lang="en-US" altLang="en-US" smtClean="0"/>
              <a:t>Pátá úroveň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7DD9C3A3-A5F7-4232-B253-D7CE55098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939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1" name="Rectangle 9"/>
          <p:cNvSpPr>
            <a:spLocks noChangeArrowheads="1"/>
          </p:cNvSpPr>
          <p:nvPr userDrawn="1"/>
        </p:nvSpPr>
        <p:spPr bwMode="auto">
          <a:xfrm>
            <a:off x="395288" y="6092825"/>
            <a:ext cx="8353425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aroslav.Krivanek@mff.c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6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9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2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26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29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34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53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cs-CZ" b="1" dirty="0" smtClean="0"/>
              <a:t>Počítačová grafika III –</a:t>
            </a:r>
            <a:br>
              <a:rPr lang="cs-CZ" b="1" dirty="0" smtClean="0"/>
            </a:br>
            <a:r>
              <a:rPr lang="cs-CZ" b="1" dirty="0" smtClean="0"/>
              <a:t>	Monte Carlo integrování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r>
              <a:rPr lang="cs-CZ" sz="2000" dirty="0" smtClean="0"/>
              <a:t>Jaroslav Křivánek, MFF UK</a:t>
            </a:r>
          </a:p>
          <a:p>
            <a:pPr eaLnBrk="1" hangingPunct="1"/>
            <a:r>
              <a:rPr lang="en-US" sz="2000" dirty="0" smtClean="0">
                <a:hlinkClick r:id="rId2"/>
              </a:rPr>
              <a:t>Jaroslav.Krivanek@mff.cuni.cz</a:t>
            </a:r>
            <a:endParaRPr lang="cs-CZ" sz="2000" dirty="0" smtClean="0"/>
          </a:p>
          <a:p>
            <a:pPr eaLnBrk="1" hangingPunct="1"/>
            <a:endParaRPr lang="cs-CZ" sz="20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Monte</a:t>
            </a:r>
            <a:r>
              <a:rPr lang="cs-CZ" dirty="0"/>
              <a:t> </a:t>
            </a:r>
            <a:r>
              <a:rPr lang="cs-CZ" dirty="0" err="1"/>
              <a:t>Carlo</a:t>
            </a:r>
            <a:r>
              <a:rPr lang="cs-CZ" dirty="0"/>
              <a:t> </a:t>
            </a:r>
            <a:r>
              <a:rPr lang="cs-CZ" dirty="0" smtClean="0"/>
              <a:t>integrování – shrnutí</a:t>
            </a:r>
            <a:endParaRPr lang="en-US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62571"/>
            <a:ext cx="8229600" cy="4530725"/>
          </a:xfrm>
        </p:spPr>
        <p:txBody>
          <a:bodyPr/>
          <a:lstStyle/>
          <a:p>
            <a:r>
              <a:rPr lang="cs-CZ" b="1" dirty="0" smtClean="0"/>
              <a:t>Výhody</a:t>
            </a:r>
            <a:endParaRPr lang="cs-CZ" b="1" dirty="0"/>
          </a:p>
          <a:p>
            <a:pPr lvl="1"/>
            <a:r>
              <a:rPr lang="cs-CZ" dirty="0" smtClean="0"/>
              <a:t>Jednoduchá implementace</a:t>
            </a:r>
            <a:endParaRPr lang="cs-CZ" dirty="0"/>
          </a:p>
          <a:p>
            <a:pPr lvl="1"/>
            <a:r>
              <a:rPr lang="cs-CZ" dirty="0" smtClean="0"/>
              <a:t>Robustní </a:t>
            </a:r>
            <a:r>
              <a:rPr lang="cs-CZ" dirty="0"/>
              <a:t>řešení pro různé tvary domén a </a:t>
            </a:r>
            <a:r>
              <a:rPr lang="cs-CZ" dirty="0" smtClean="0"/>
              <a:t>integrantů</a:t>
            </a:r>
            <a:endParaRPr lang="cs-CZ" dirty="0"/>
          </a:p>
          <a:p>
            <a:pPr lvl="1"/>
            <a:r>
              <a:rPr lang="cs-CZ" dirty="0"/>
              <a:t>Efektivní pro vícerozměrné integrály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b="1" dirty="0" smtClean="0"/>
              <a:t>Nevýhody</a:t>
            </a:r>
            <a:endParaRPr lang="cs-CZ" b="1" dirty="0"/>
          </a:p>
          <a:p>
            <a:pPr lvl="1"/>
            <a:r>
              <a:rPr lang="cs-CZ" dirty="0"/>
              <a:t>Relativně pomalá konvergence – zmenšení statistické chyby o polovinu vyžaduje zvětšit počet vzorků čtyřikrát</a:t>
            </a:r>
          </a:p>
          <a:p>
            <a:pPr lvl="1"/>
            <a:r>
              <a:rPr lang="cs-CZ" dirty="0"/>
              <a:t>Pro syntézu obrazu: obrázek obsahuje šum</a:t>
            </a:r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Šum v obrázcích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377858" name="Picture 2" descr="http://keymaster.cz/phd/2012_10_28/cb_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5592" y="2132856"/>
            <a:ext cx="292608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7860" name="Picture 4" descr="http://keymaster.cz/phd/2012_10_28/cb_vm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292608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7862" name="Picture 6" descr="http://keymaster.cz/phd/2012_10_28/cb_bidi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9928" y="2132856"/>
            <a:ext cx="292608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05114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cs-CZ" b="1" dirty="0" smtClean="0"/>
              <a:t>Náhodné veličiny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endParaRPr lang="cs-CZ" sz="20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Náhodná veličina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1" dirty="0" smtClean="0"/>
          </a:p>
          <a:p>
            <a:r>
              <a:rPr lang="cs-CZ" i="1" dirty="0" smtClean="0"/>
              <a:t>X</a:t>
            </a:r>
            <a:r>
              <a:rPr lang="cs-CZ" dirty="0" smtClean="0"/>
              <a:t> … </a:t>
            </a:r>
            <a:r>
              <a:rPr lang="en-US" dirty="0" smtClean="0"/>
              <a:t>n</a:t>
            </a:r>
            <a:r>
              <a:rPr lang="cs-CZ" dirty="0" err="1" smtClean="0"/>
              <a:t>áhodná</a:t>
            </a:r>
            <a:r>
              <a:rPr lang="cs-CZ" dirty="0" smtClean="0"/>
              <a:t> veličina</a:t>
            </a:r>
          </a:p>
          <a:p>
            <a:endParaRPr lang="en-US" i="1" dirty="0" smtClean="0"/>
          </a:p>
          <a:p>
            <a:r>
              <a:rPr lang="cs-CZ" i="1" dirty="0" smtClean="0"/>
              <a:t>X </a:t>
            </a:r>
            <a:r>
              <a:rPr lang="cs-CZ" dirty="0" smtClean="0"/>
              <a:t>nabývá různých hodnot s různou pravděpodobností</a:t>
            </a:r>
            <a:endParaRPr lang="en-US" dirty="0" smtClean="0"/>
          </a:p>
          <a:p>
            <a:pPr lvl="1"/>
            <a:r>
              <a:rPr lang="cs-CZ" i="1" dirty="0" smtClean="0"/>
              <a:t>X</a:t>
            </a:r>
            <a:r>
              <a:rPr lang="cs-CZ" dirty="0" smtClean="0"/>
              <a:t> </a:t>
            </a:r>
            <a:r>
              <a:rPr lang="cs-CZ" dirty="0" smtClean="0">
                <a:sym typeface="Symbol"/>
              </a:rPr>
              <a:t> </a:t>
            </a:r>
            <a:r>
              <a:rPr lang="cs-CZ" i="1" dirty="0" smtClean="0">
                <a:sym typeface="Symbol"/>
              </a:rPr>
              <a:t>p</a:t>
            </a:r>
            <a:r>
              <a:rPr lang="en-US" dirty="0" smtClean="0">
                <a:sym typeface="Symbol"/>
              </a:rPr>
              <a:t>(x)</a:t>
            </a:r>
            <a:endParaRPr lang="cs-CZ" dirty="0" smtClean="0">
              <a:sym typeface="Symbol"/>
            </a:endParaRPr>
          </a:p>
          <a:p>
            <a:pPr lvl="1"/>
            <a:r>
              <a:rPr lang="cs-CZ" dirty="0" smtClean="0"/>
              <a:t>Rozložení pravděpodobnosti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5076056" y="1340768"/>
            <a:ext cx="3888432" cy="21602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Diskrétní náhodná veličina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Konečná množina hodnot </a:t>
            </a:r>
            <a:r>
              <a:rPr lang="cs-CZ" i="1" dirty="0" err="1" smtClean="0"/>
              <a:t>x</a:t>
            </a:r>
            <a:r>
              <a:rPr lang="cs-CZ" i="1" baseline="-25000" dirty="0" err="1" smtClean="0"/>
              <a:t>i</a:t>
            </a:r>
            <a:endParaRPr lang="cs-CZ" i="1" dirty="0" smtClean="0"/>
          </a:p>
          <a:p>
            <a:r>
              <a:rPr lang="cs-CZ" dirty="0" smtClean="0"/>
              <a:t>S pravděpodobností </a:t>
            </a:r>
            <a:r>
              <a:rPr lang="en-US" i="1" dirty="0" smtClean="0"/>
              <a:t>p</a:t>
            </a:r>
            <a:r>
              <a:rPr lang="cs-CZ" i="1" baseline="-25000" dirty="0" smtClean="0"/>
              <a:t>i</a:t>
            </a:r>
            <a:endParaRPr lang="cs-CZ" dirty="0" smtClean="0"/>
          </a:p>
          <a:p>
            <a:pPr lvl="1"/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b="1" dirty="0" smtClean="0"/>
              <a:t>Distribuční funkce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en-US" dirty="0" smtClean="0"/>
              <a:t>cumulative distribution </a:t>
            </a:r>
            <a:br>
              <a:rPr lang="en-US" dirty="0" smtClean="0"/>
            </a:br>
            <a:r>
              <a:rPr lang="en-US" dirty="0" smtClean="0"/>
              <a:t>function</a:t>
            </a:r>
            <a:r>
              <a:rPr lang="cs-CZ" dirty="0" smtClean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graphicFrame>
        <p:nvGraphicFramePr>
          <p:cNvPr id="308226" name="Object 2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91142868"/>
              </p:ext>
            </p:extLst>
          </p:nvPr>
        </p:nvGraphicFramePr>
        <p:xfrm>
          <a:off x="251520" y="2839542"/>
          <a:ext cx="2786062" cy="525462"/>
        </p:xfrm>
        <a:graphic>
          <a:graphicData uri="http://schemas.openxmlformats.org/presentationml/2006/ole">
            <p:oleObj spid="_x0000_s308910" name="Rovnice" r:id="rId3" imgW="1206360" imgH="228600" progId="Equation.3">
              <p:embed/>
            </p:oleObj>
          </a:graphicData>
        </a:graphic>
      </p:graphicFrame>
      <p:graphicFrame>
        <p:nvGraphicFramePr>
          <p:cNvPr id="308227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73952046"/>
              </p:ext>
            </p:extLst>
          </p:nvPr>
        </p:nvGraphicFramePr>
        <p:xfrm>
          <a:off x="3396804" y="2564904"/>
          <a:ext cx="1319212" cy="992188"/>
        </p:xfrm>
        <a:graphic>
          <a:graphicData uri="http://schemas.openxmlformats.org/presentationml/2006/ole">
            <p:oleObj spid="_x0000_s308911" name="Rovnice" r:id="rId4" imgW="571252" imgH="431613" progId="Equation.3">
              <p:embed/>
            </p:oleObj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5724128" y="3016490"/>
            <a:ext cx="288032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724128" y="2204864"/>
            <a:ext cx="0" cy="7920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228184" y="2512434"/>
            <a:ext cx="0" cy="504056"/>
          </a:xfrm>
          <a:prstGeom prst="straightConnector1">
            <a:avLst/>
          </a:prstGeom>
          <a:ln w="28575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732240" y="2440426"/>
            <a:ext cx="0" cy="576064"/>
          </a:xfrm>
          <a:prstGeom prst="straightConnector1">
            <a:avLst/>
          </a:prstGeom>
          <a:ln w="28575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740352" y="2512434"/>
            <a:ext cx="0" cy="504056"/>
          </a:xfrm>
          <a:prstGeom prst="straightConnector1">
            <a:avLst/>
          </a:prstGeom>
          <a:ln w="28575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8228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5233720" y="2440426"/>
          <a:ext cx="411162" cy="525462"/>
        </p:xfrm>
        <a:graphic>
          <a:graphicData uri="http://schemas.openxmlformats.org/presentationml/2006/ole">
            <p:oleObj spid="_x0000_s308912" name="Rovnice" r:id="rId5" imgW="177646" imgH="228402" progId="Equation.3">
              <p:embed/>
            </p:oleObj>
          </a:graphicData>
        </a:graphic>
      </p:graphicFrame>
      <p:graphicFrame>
        <p:nvGraphicFramePr>
          <p:cNvPr id="308229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7086247" y="2903538"/>
          <a:ext cx="352425" cy="525462"/>
        </p:xfrm>
        <a:graphic>
          <a:graphicData uri="http://schemas.openxmlformats.org/presentationml/2006/ole">
            <p:oleObj spid="_x0000_s308913" name="Rovnice" r:id="rId6" imgW="152334" imgH="228501" progId="Equation.3">
              <p:embed/>
            </p:oleObj>
          </a:graphicData>
        </a:graphic>
      </p:graphicFrame>
      <p:cxnSp>
        <p:nvCxnSpPr>
          <p:cNvPr id="27" name="Straight Connector 26"/>
          <p:cNvCxnSpPr/>
          <p:nvPr/>
        </p:nvCxnSpPr>
        <p:spPr>
          <a:xfrm flipH="1">
            <a:off x="5652120" y="2728458"/>
            <a:ext cx="1584176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7236296" y="2728458"/>
            <a:ext cx="0" cy="288032"/>
          </a:xfrm>
          <a:prstGeom prst="straightConnector1">
            <a:avLst/>
          </a:prstGeom>
          <a:ln w="28575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076056" y="1414517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+mj-lt"/>
              </a:rPr>
              <a:t>Pravděpodobnostní funkce</a:t>
            </a:r>
          </a:p>
          <a:p>
            <a:pPr algn="ctr"/>
            <a:r>
              <a:rPr lang="cs-CZ" b="1" dirty="0" smtClean="0">
                <a:latin typeface="+mj-lt"/>
              </a:rPr>
              <a:t>(probability </a:t>
            </a:r>
            <a:r>
              <a:rPr lang="en-US" b="1" dirty="0" smtClean="0">
                <a:latin typeface="+mj-lt"/>
              </a:rPr>
              <a:t>mass function</a:t>
            </a:r>
            <a:r>
              <a:rPr lang="cs-CZ" b="1" dirty="0" smtClean="0">
                <a:latin typeface="+mj-lt"/>
              </a:rPr>
              <a:t>)</a:t>
            </a:r>
            <a:endParaRPr lang="en-US" b="1" dirty="0">
              <a:latin typeface="+mj-lt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295275" y="5144542"/>
            <a:ext cx="4636765" cy="1020762"/>
            <a:chOff x="295275" y="5373688"/>
            <a:chExt cx="4636765" cy="1020762"/>
          </a:xfrm>
        </p:grpSpPr>
        <p:graphicFrame>
          <p:nvGraphicFramePr>
            <p:cNvPr id="308230" name="Object 6">
              <a:hlinkClick r:id="" action="ppaction://ole?verb=0"/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3651601122"/>
                </p:ext>
              </p:extLst>
            </p:nvPr>
          </p:nvGraphicFramePr>
          <p:xfrm>
            <a:off x="295275" y="5373688"/>
            <a:ext cx="3340100" cy="1020762"/>
          </p:xfrm>
          <a:graphic>
            <a:graphicData uri="http://schemas.openxmlformats.org/presentationml/2006/ole">
              <p:oleObj spid="_x0000_s308914" name="Rovnice" r:id="rId7" imgW="1447560" imgH="444240" progId="Equation.3">
                <p:embed/>
              </p:oleObj>
            </a:graphicData>
          </a:graphic>
        </p:graphicFrame>
        <p:graphicFrame>
          <p:nvGraphicFramePr>
            <p:cNvPr id="308231" name="Object 7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054153" y="5621338"/>
            <a:ext cx="877887" cy="525462"/>
          </p:xfrm>
          <a:graphic>
            <a:graphicData uri="http://schemas.openxmlformats.org/presentationml/2006/ole">
              <p:oleObj spid="_x0000_s308915" name="Rovnice" r:id="rId8" imgW="381000" imgH="228600" progId="Equation.3">
                <p:embed/>
              </p:oleObj>
            </a:graphicData>
          </a:graphic>
        </p:graphicFrame>
      </p:grpSp>
      <p:grpSp>
        <p:nvGrpSpPr>
          <p:cNvPr id="62" name="Group 61"/>
          <p:cNvGrpSpPr/>
          <p:nvPr/>
        </p:nvGrpSpPr>
        <p:grpSpPr>
          <a:xfrm>
            <a:off x="5076056" y="3645024"/>
            <a:ext cx="3888432" cy="2808312"/>
            <a:chOff x="5076056" y="3645024"/>
            <a:chExt cx="3888432" cy="2808312"/>
          </a:xfrm>
        </p:grpSpPr>
        <p:sp>
          <p:nvSpPr>
            <p:cNvPr id="37" name="Rectangle 36"/>
            <p:cNvSpPr/>
            <p:nvPr/>
          </p:nvSpPr>
          <p:spPr>
            <a:xfrm>
              <a:off x="5076056" y="3645024"/>
              <a:ext cx="3888432" cy="2781016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5724128" y="6013530"/>
              <a:ext cx="288032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5724128" y="3861048"/>
              <a:ext cx="0" cy="213294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6228184" y="5509474"/>
              <a:ext cx="0" cy="556526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dash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3" name="Object 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5248275" y="4365625"/>
            <a:ext cx="352425" cy="525463"/>
          </p:xfrm>
          <a:graphic>
            <a:graphicData uri="http://schemas.openxmlformats.org/presentationml/2006/ole">
              <p:oleObj spid="_x0000_s308916" name="Rovnice" r:id="rId9" imgW="152334" imgH="228501" progId="Equation.3">
                <p:embed/>
              </p:oleObj>
            </a:graphicData>
          </a:graphic>
        </p:graphicFrame>
        <p:graphicFrame>
          <p:nvGraphicFramePr>
            <p:cNvPr id="44" name="Object 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7086247" y="5927874"/>
            <a:ext cx="352425" cy="525462"/>
          </p:xfrm>
          <a:graphic>
            <a:graphicData uri="http://schemas.openxmlformats.org/presentationml/2006/ole">
              <p:oleObj spid="_x0000_s308917" name="Rovnice" r:id="rId10" imgW="152334" imgH="228501" progId="Equation.3">
                <p:embed/>
              </p:oleObj>
            </a:graphicData>
          </a:graphic>
        </p:graphicFrame>
        <p:cxnSp>
          <p:nvCxnSpPr>
            <p:cNvPr id="45" name="Straight Connector 44"/>
            <p:cNvCxnSpPr/>
            <p:nvPr/>
          </p:nvCxnSpPr>
          <p:spPr>
            <a:xfrm flipH="1">
              <a:off x="5652120" y="4653136"/>
              <a:ext cx="1584176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5076056" y="3645024"/>
              <a:ext cx="38884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 smtClean="0">
                  <a:latin typeface="+mj-lt"/>
                </a:rPr>
                <a:t>Distribuční funkce</a:t>
              </a: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flipV="1">
              <a:off x="6732240" y="4931288"/>
              <a:ext cx="0" cy="1134712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dash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7236296" y="4639488"/>
              <a:ext cx="0" cy="1426512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dash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7740352" y="4121784"/>
              <a:ext cx="0" cy="1944216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dash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5652120" y="4135432"/>
              <a:ext cx="2074584" cy="13648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08234" name="Object 10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5365750" y="3932238"/>
            <a:ext cx="204788" cy="381000"/>
          </p:xfrm>
          <a:graphic>
            <a:graphicData uri="http://schemas.openxmlformats.org/presentationml/2006/ole">
              <p:oleObj spid="_x0000_s308918" name="Rovnice" r:id="rId11" imgW="88707" imgH="164742" progId="Equation.3">
                <p:embed/>
              </p:oleObj>
            </a:graphicData>
          </a:graphic>
        </p:graphicFrame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Spojitá náhodná veličina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Hustota pravděpodobnosti </a:t>
            </a:r>
            <a:r>
              <a:rPr lang="cs-CZ" i="1" dirty="0" smtClean="0"/>
              <a:t>p</a:t>
            </a:r>
            <a:r>
              <a:rPr lang="cs-CZ" dirty="0" smtClean="0"/>
              <a:t>(</a:t>
            </a:r>
            <a:r>
              <a:rPr lang="cs-CZ" i="1" dirty="0" smtClean="0"/>
              <a:t>x</a:t>
            </a:r>
            <a:r>
              <a:rPr lang="cs-CZ" dirty="0" smtClean="0"/>
              <a:t>)</a:t>
            </a:r>
            <a:br>
              <a:rPr lang="cs-CZ" dirty="0" smtClean="0"/>
            </a:br>
            <a:r>
              <a:rPr lang="cs-CZ" dirty="0" smtClean="0"/>
              <a:t>(probability </a:t>
            </a:r>
            <a:r>
              <a:rPr lang="en-US" dirty="0" smtClean="0"/>
              <a:t>density function</a:t>
            </a:r>
            <a:r>
              <a:rPr lang="cs-CZ" dirty="0" smtClean="0"/>
              <a:t>, </a:t>
            </a:r>
            <a:r>
              <a:rPr lang="en-US" b="1" dirty="0" err="1" smtClean="0"/>
              <a:t>pdf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 1d:</a:t>
            </a:r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875261" y="2708920"/>
            <a:ext cx="3393479" cy="864096"/>
            <a:chOff x="683568" y="2564904"/>
            <a:chExt cx="3393479" cy="864096"/>
          </a:xfrm>
        </p:grpSpPr>
        <p:graphicFrame>
          <p:nvGraphicFramePr>
            <p:cNvPr id="10" name="Object 2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683568" y="2684463"/>
            <a:ext cx="3311525" cy="673100"/>
          </p:xfrm>
          <a:graphic>
            <a:graphicData uri="http://schemas.openxmlformats.org/presentationml/2006/ole">
              <p:oleObj spid="_x0000_s309404" name="Rovnice" r:id="rId3" imgW="1435100" imgH="292100" progId="Equation.3">
                <p:embed/>
              </p:oleObj>
            </a:graphicData>
          </a:graphic>
        </p:graphicFrame>
        <p:sp>
          <p:nvSpPr>
            <p:cNvPr id="11" name="Rectangle 10"/>
            <p:cNvSpPr/>
            <p:nvPr/>
          </p:nvSpPr>
          <p:spPr>
            <a:xfrm>
              <a:off x="692671" y="2564904"/>
              <a:ext cx="3384376" cy="8640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09253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2755106" y="4509120"/>
          <a:ext cx="3633788" cy="758825"/>
        </p:xfrm>
        <a:graphic>
          <a:graphicData uri="http://schemas.openxmlformats.org/presentationml/2006/ole">
            <p:oleObj spid="_x0000_s309405" name="Rovnice" r:id="rId4" imgW="1574800" imgH="330200" progId="Equation.3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Spojitá náhodná veličina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Distribuční funkce</a:t>
            </a:r>
            <a:r>
              <a:rPr lang="cs-CZ" dirty="0" smtClean="0"/>
              <a:t> </a:t>
            </a:r>
            <a:r>
              <a:rPr lang="cs-CZ" i="1" dirty="0" smtClean="0"/>
              <a:t>P</a:t>
            </a:r>
            <a:r>
              <a:rPr lang="cs-CZ" dirty="0" smtClean="0"/>
              <a:t>(</a:t>
            </a:r>
            <a:r>
              <a:rPr lang="cs-CZ" i="1" dirty="0" smtClean="0"/>
              <a:t>x</a:t>
            </a:r>
            <a:r>
              <a:rPr lang="cs-CZ" dirty="0" smtClean="0"/>
              <a:t>)</a:t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en-US" dirty="0" smtClean="0"/>
              <a:t>cumulative distribution function</a:t>
            </a:r>
            <a:r>
              <a:rPr lang="cs-CZ" dirty="0" smtClean="0"/>
              <a:t>, </a:t>
            </a:r>
            <a:r>
              <a:rPr lang="en-US" b="1" dirty="0" err="1" smtClean="0"/>
              <a:t>cdf</a:t>
            </a:r>
            <a:r>
              <a:rPr lang="cs-CZ" dirty="0" smtClean="0"/>
              <a:t>)</a:t>
            </a:r>
            <a:br>
              <a:rPr lang="cs-CZ" dirty="0" smtClean="0"/>
            </a:br>
            <a:r>
              <a:rPr lang="cs-CZ" dirty="0" smtClean="0"/>
              <a:t>V 1d:</a:t>
            </a:r>
          </a:p>
          <a:p>
            <a:endParaRPr lang="cs-CZ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graphicFrame>
        <p:nvGraphicFramePr>
          <p:cNvPr id="309250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2447925" y="2996952"/>
          <a:ext cx="4248150" cy="758825"/>
        </p:xfrm>
        <a:graphic>
          <a:graphicData uri="http://schemas.openxmlformats.org/presentationml/2006/ole">
            <p:oleObj spid="_x0000_s310428" name="Rovnice" r:id="rId3" imgW="1841500" imgH="330200" progId="Equation.3">
              <p:embed/>
            </p:oleObj>
          </a:graphicData>
        </a:graphic>
      </p:graphicFrame>
      <p:grpSp>
        <p:nvGrpSpPr>
          <p:cNvPr id="6" name="Group 14"/>
          <p:cNvGrpSpPr/>
          <p:nvPr/>
        </p:nvGrpSpPr>
        <p:grpSpPr>
          <a:xfrm>
            <a:off x="2627784" y="4149080"/>
            <a:ext cx="3888432" cy="864096"/>
            <a:chOff x="4788024" y="5517232"/>
            <a:chExt cx="3888432" cy="864096"/>
          </a:xfrm>
        </p:grpSpPr>
        <p:graphicFrame>
          <p:nvGraphicFramePr>
            <p:cNvPr id="309254" name="Object 6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824611" y="5549900"/>
            <a:ext cx="3779837" cy="758825"/>
          </p:xfrm>
          <a:graphic>
            <a:graphicData uri="http://schemas.openxmlformats.org/presentationml/2006/ole">
              <p:oleObj spid="_x0000_s310429" name="Rovnice" r:id="rId4" imgW="1638300" imgH="330200" progId="Equation.3">
                <p:embed/>
              </p:oleObj>
            </a:graphicData>
          </a:graphic>
        </p:graphicFrame>
        <p:sp>
          <p:nvSpPr>
            <p:cNvPr id="14" name="Rectangle 13"/>
            <p:cNvSpPr/>
            <p:nvPr/>
          </p:nvSpPr>
          <p:spPr>
            <a:xfrm>
              <a:off x="4788024" y="5517232"/>
              <a:ext cx="3888432" cy="86409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Spojitá náhodná veličina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58274" t="23100" b="60447"/>
          <a:stretch/>
        </p:blipFill>
        <p:spPr bwMode="auto">
          <a:xfrm>
            <a:off x="4716016" y="1772816"/>
            <a:ext cx="3815408" cy="1128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339752" y="4293096"/>
            <a:ext cx="648072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35696" y="1700808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+mj-lt"/>
              </a:rPr>
              <a:t>Hustota </a:t>
            </a:r>
            <a:br>
              <a:rPr lang="cs-CZ" sz="2400" dirty="0" smtClean="0">
                <a:latin typeface="+mj-lt"/>
              </a:rPr>
            </a:br>
            <a:r>
              <a:rPr lang="cs-CZ" sz="2400" dirty="0" smtClean="0">
                <a:latin typeface="+mj-lt"/>
              </a:rPr>
              <a:t>pravděpodobnosti </a:t>
            </a:r>
            <a:br>
              <a:rPr lang="cs-CZ" sz="2400" dirty="0" smtClean="0">
                <a:latin typeface="+mj-lt"/>
              </a:rPr>
            </a:br>
            <a:r>
              <a:rPr lang="cs-CZ" sz="2400" b="1" dirty="0" smtClean="0">
                <a:latin typeface="+mj-lt"/>
              </a:rPr>
              <a:t>(</a:t>
            </a:r>
            <a:r>
              <a:rPr lang="cs-CZ" sz="2400" b="1" dirty="0" err="1" smtClean="0">
                <a:latin typeface="+mj-lt"/>
              </a:rPr>
              <a:t>pdf</a:t>
            </a:r>
            <a:r>
              <a:rPr lang="cs-CZ" sz="2400" b="1" dirty="0" smtClean="0">
                <a:latin typeface="+mj-lt"/>
              </a:rPr>
              <a:t>)</a:t>
            </a:r>
            <a:endParaRPr lang="en-US" sz="2400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2034" y="1124744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latin typeface="+mj-lt"/>
              </a:rPr>
              <a:t>Př. Rovnoměrné rozdělení (</a:t>
            </a:r>
            <a:r>
              <a:rPr lang="cs-CZ" sz="2400" b="1" dirty="0" err="1" smtClean="0">
                <a:latin typeface="+mj-lt"/>
              </a:rPr>
              <a:t>uniform</a:t>
            </a:r>
            <a:r>
              <a:rPr lang="cs-CZ" sz="2400" b="1" dirty="0" smtClean="0">
                <a:latin typeface="+mj-lt"/>
              </a:rPr>
              <a:t> </a:t>
            </a:r>
            <a:r>
              <a:rPr lang="cs-CZ" sz="2400" b="1" dirty="0" err="1" smtClean="0">
                <a:latin typeface="+mj-lt"/>
              </a:rPr>
              <a:t>distribution</a:t>
            </a:r>
            <a:r>
              <a:rPr lang="cs-CZ" sz="2400" b="1" dirty="0" smtClean="0">
                <a:latin typeface="+mj-lt"/>
              </a:rPr>
              <a:t>)</a:t>
            </a:r>
            <a:endParaRPr lang="en-US" sz="2400" b="1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35696" y="4365104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+mj-lt"/>
              </a:rPr>
              <a:t>Distribuční </a:t>
            </a:r>
            <a:br>
              <a:rPr lang="cs-CZ" sz="2400" dirty="0" smtClean="0">
                <a:latin typeface="+mj-lt"/>
              </a:rPr>
            </a:br>
            <a:r>
              <a:rPr lang="cs-CZ" sz="2400" dirty="0" smtClean="0">
                <a:latin typeface="+mj-lt"/>
              </a:rPr>
              <a:t>funkce </a:t>
            </a:r>
            <a:r>
              <a:rPr lang="cs-CZ" sz="2400" b="1" dirty="0" smtClean="0">
                <a:latin typeface="+mj-lt"/>
              </a:rPr>
              <a:t>(</a:t>
            </a:r>
            <a:r>
              <a:rPr lang="cs-CZ" sz="2400" b="1" dirty="0" err="1" smtClean="0">
                <a:latin typeface="+mj-lt"/>
              </a:rPr>
              <a:t>cdf</a:t>
            </a:r>
            <a:r>
              <a:rPr lang="cs-CZ" sz="2400" b="1" dirty="0" smtClean="0">
                <a:latin typeface="+mj-lt"/>
              </a:rPr>
              <a:t>)</a:t>
            </a:r>
            <a:endParaRPr lang="en-US" sz="2400" b="1" dirty="0">
              <a:latin typeface="+mj-lt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58274" t="39552" b="9701"/>
          <a:stretch/>
        </p:blipFill>
        <p:spPr bwMode="auto">
          <a:xfrm>
            <a:off x="4716016" y="2901137"/>
            <a:ext cx="3815408" cy="348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Spojitá náhodná veličina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pic>
        <p:nvPicPr>
          <p:cNvPr id="311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005063"/>
            <a:ext cx="3816424" cy="243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556793"/>
            <a:ext cx="383207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 rot="16200000">
            <a:off x="7544537" y="3733879"/>
            <a:ext cx="1861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j-lt"/>
              </a:rPr>
              <a:t>Zdroj: </a:t>
            </a:r>
            <a:r>
              <a:rPr lang="cs-CZ" dirty="0" err="1" smtClean="0">
                <a:latin typeface="+mj-lt"/>
              </a:rPr>
              <a:t>wikipedia</a:t>
            </a:r>
            <a:endParaRPr lang="en-US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42727" y="1124744"/>
            <a:ext cx="5458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>
                <a:latin typeface="+mj-lt"/>
              </a:rPr>
              <a:t>Gaussovské</a:t>
            </a:r>
            <a:r>
              <a:rPr lang="cs-CZ" sz="2400" b="1" dirty="0" smtClean="0">
                <a:latin typeface="+mj-lt"/>
              </a:rPr>
              <a:t> (normální) rozdělení</a:t>
            </a:r>
            <a:endParaRPr lang="en-US" sz="2400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1940639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+mj-lt"/>
              </a:rPr>
              <a:t>Hustota </a:t>
            </a:r>
            <a:br>
              <a:rPr lang="cs-CZ" sz="2400" dirty="0" smtClean="0">
                <a:latin typeface="+mj-lt"/>
              </a:rPr>
            </a:br>
            <a:r>
              <a:rPr lang="cs-CZ" sz="2400" dirty="0" smtClean="0">
                <a:latin typeface="+mj-lt"/>
              </a:rPr>
              <a:t>pravděpodobnosti </a:t>
            </a:r>
            <a:br>
              <a:rPr lang="cs-CZ" sz="2400" dirty="0" smtClean="0">
                <a:latin typeface="+mj-lt"/>
              </a:rPr>
            </a:br>
            <a:r>
              <a:rPr lang="cs-CZ" sz="2400" b="1" dirty="0" smtClean="0">
                <a:latin typeface="+mj-lt"/>
              </a:rPr>
              <a:t>(</a:t>
            </a:r>
            <a:r>
              <a:rPr lang="cs-CZ" sz="2400" b="1" dirty="0" err="1" smtClean="0">
                <a:latin typeface="+mj-lt"/>
              </a:rPr>
              <a:t>pdf</a:t>
            </a:r>
            <a:r>
              <a:rPr lang="cs-CZ" sz="2400" b="1" dirty="0" smtClean="0">
                <a:latin typeface="+mj-lt"/>
              </a:rPr>
              <a:t>)</a:t>
            </a:r>
            <a:endParaRPr lang="en-US" sz="2400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584" y="4398203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+mj-lt"/>
              </a:rPr>
              <a:t>Distribuční </a:t>
            </a:r>
            <a:br>
              <a:rPr lang="cs-CZ" sz="2400" dirty="0" smtClean="0">
                <a:latin typeface="+mj-lt"/>
              </a:rPr>
            </a:br>
            <a:r>
              <a:rPr lang="cs-CZ" sz="2400" dirty="0" smtClean="0">
                <a:latin typeface="+mj-lt"/>
              </a:rPr>
              <a:t>funkce </a:t>
            </a:r>
            <a:r>
              <a:rPr lang="cs-CZ" sz="2400" b="1" dirty="0" smtClean="0">
                <a:latin typeface="+mj-lt"/>
              </a:rPr>
              <a:t>(</a:t>
            </a:r>
            <a:r>
              <a:rPr lang="cs-CZ" sz="2400" b="1" dirty="0" err="1" smtClean="0">
                <a:latin typeface="+mj-lt"/>
              </a:rPr>
              <a:t>cdf</a:t>
            </a:r>
            <a:r>
              <a:rPr lang="cs-CZ" sz="2400" b="1" dirty="0" smtClean="0">
                <a:latin typeface="+mj-lt"/>
              </a:rPr>
              <a:t>)</a:t>
            </a:r>
            <a:endParaRPr lang="en-US" sz="2400" b="1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Střední hodnota a rozptyl</a:t>
            </a:r>
            <a:endParaRPr lang="en-US" dirty="0"/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62512"/>
          </a:xfrm>
        </p:spPr>
        <p:txBody>
          <a:bodyPr/>
          <a:lstStyle/>
          <a:p>
            <a:r>
              <a:rPr lang="cs-CZ" b="1" dirty="0" smtClean="0"/>
              <a:t>Střední hodnota</a:t>
            </a:r>
            <a:r>
              <a:rPr lang="en-US" b="1" dirty="0" smtClean="0"/>
              <a:t> </a:t>
            </a:r>
            <a:r>
              <a:rPr lang="en-US" dirty="0" smtClean="0"/>
              <a:t>(o</a:t>
            </a:r>
            <a:r>
              <a:rPr lang="cs-CZ" dirty="0" smtClean="0"/>
              <a:t>čekávaná hodnota, </a:t>
            </a:r>
            <a:r>
              <a:rPr lang="en-US" dirty="0" smtClean="0"/>
              <a:t>expected value</a:t>
            </a:r>
            <a:r>
              <a:rPr lang="cs-CZ" dirty="0" smtClean="0"/>
              <a:t>)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b="1" dirty="0" smtClean="0"/>
              <a:t>Rozptyl </a:t>
            </a:r>
            <a:r>
              <a:rPr lang="cs-CZ" dirty="0" smtClean="0"/>
              <a:t>(variance)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Vlastnosti</a:t>
            </a:r>
            <a:endParaRPr lang="cs-CZ" dirty="0"/>
          </a:p>
        </p:txBody>
      </p:sp>
      <p:pic>
        <p:nvPicPr>
          <p:cNvPr id="2437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996952"/>
            <a:ext cx="45053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371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1350" y="5084787"/>
            <a:ext cx="27813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80578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3151981" y="1844675"/>
          <a:ext cx="2840038" cy="671513"/>
        </p:xfrm>
        <a:graphic>
          <a:graphicData uri="http://schemas.openxmlformats.org/presentationml/2006/ole">
            <p:oleObj spid="_x0000_s280654" name="Rovnice" r:id="rId5" imgW="1231366" imgH="291973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28184" y="5085184"/>
            <a:ext cx="291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+mj-lt"/>
              </a:rPr>
              <a:t>(pokud jsou </a:t>
            </a:r>
            <a:r>
              <a:rPr lang="cs-CZ" i="1" dirty="0" err="1" smtClean="0">
                <a:latin typeface="+mj-lt"/>
              </a:rPr>
              <a:t>X</a:t>
            </a:r>
            <a:r>
              <a:rPr lang="cs-CZ" i="1" baseline="-25000" dirty="0" err="1" smtClean="0">
                <a:latin typeface="+mj-lt"/>
              </a:rPr>
              <a:t>i</a:t>
            </a:r>
            <a:r>
              <a:rPr lang="cs-CZ" i="1" dirty="0" smtClean="0">
                <a:latin typeface="+mj-lt"/>
              </a:rPr>
              <a:t> </a:t>
            </a:r>
            <a:r>
              <a:rPr lang="cs-CZ" dirty="0" smtClean="0">
                <a:latin typeface="+mj-lt"/>
              </a:rPr>
              <a:t>nezávislé)</a:t>
            </a:r>
            <a:endParaRPr lang="en-US" dirty="0">
              <a:latin typeface="+mj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Rendering = </a:t>
            </a:r>
            <a:r>
              <a:rPr lang="cs-CZ" dirty="0" smtClean="0"/>
              <a:t>Integrování funkcí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7944" y="2780928"/>
            <a:ext cx="4618856" cy="3133973"/>
          </a:xfrm>
        </p:spPr>
        <p:txBody>
          <a:bodyPr/>
          <a:lstStyle/>
          <a:p>
            <a:r>
              <a:rPr lang="cs-CZ" dirty="0" smtClean="0"/>
              <a:t>Problémy</a:t>
            </a:r>
          </a:p>
          <a:p>
            <a:pPr lvl="1"/>
            <a:r>
              <a:rPr lang="cs-CZ" dirty="0" smtClean="0"/>
              <a:t>Nespojitost </a:t>
            </a:r>
            <a:r>
              <a:rPr lang="cs-CZ" dirty="0" err="1" smtClean="0"/>
              <a:t>integradu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(viditelnost)</a:t>
            </a:r>
          </a:p>
          <a:p>
            <a:pPr lvl="1"/>
            <a:r>
              <a:rPr lang="cs-CZ" dirty="0" smtClean="0"/>
              <a:t>Téměř libovolné hodnoty </a:t>
            </a:r>
            <a:r>
              <a:rPr lang="cs-CZ" dirty="0" err="1" smtClean="0"/>
              <a:t>integrandu</a:t>
            </a:r>
            <a:r>
              <a:rPr lang="cs-CZ" dirty="0" smtClean="0"/>
              <a:t> (distribuce světla, BRDF)</a:t>
            </a:r>
          </a:p>
          <a:p>
            <a:pPr lvl="1"/>
            <a:r>
              <a:rPr lang="cs-CZ" dirty="0" smtClean="0"/>
              <a:t>Složitá geometrie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graphicFrame>
        <p:nvGraphicFramePr>
          <p:cNvPr id="250883" name="Object 3"/>
          <p:cNvGraphicFramePr>
            <a:graphicFrameLocks noChangeAspect="1"/>
          </p:cNvGraphicFramePr>
          <p:nvPr/>
        </p:nvGraphicFramePr>
        <p:xfrm>
          <a:off x="1084263" y="1628800"/>
          <a:ext cx="6975475" cy="903287"/>
        </p:xfrm>
        <a:graphic>
          <a:graphicData uri="http://schemas.openxmlformats.org/presentationml/2006/ole">
            <p:oleObj spid="_x0000_s250959" name="Rovnice" r:id="rId3" imgW="3035300" imgH="393700" progId="Equation.3">
              <p:embed/>
            </p:oleObj>
          </a:graphicData>
        </a:graphic>
      </p:graphicFrame>
      <p:pic>
        <p:nvPicPr>
          <p:cNvPr id="8" name="Picture 4" descr="electric_x0y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725144"/>
            <a:ext cx="2011801" cy="1362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543743" y="2636912"/>
            <a:ext cx="1950476" cy="19504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11760" y="4953942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+mj-lt"/>
              </a:rPr>
              <a:t>Příchozí radiance </a:t>
            </a:r>
            <a:r>
              <a:rPr lang="cs-CZ" i="1" dirty="0" err="1" smtClean="0">
                <a:latin typeface="+mj-lt"/>
              </a:rPr>
              <a:t>L</a:t>
            </a:r>
            <a:r>
              <a:rPr lang="cs-CZ" baseline="-25000" dirty="0" err="1" smtClean="0">
                <a:latin typeface="+mj-lt"/>
              </a:rPr>
              <a:t>i</a:t>
            </a:r>
            <a:r>
              <a:rPr lang="cs-CZ" dirty="0" smtClean="0">
                <a:latin typeface="+mj-lt"/>
              </a:rPr>
              <a:t>(</a:t>
            </a:r>
            <a:r>
              <a:rPr lang="cs-CZ" b="1" dirty="0" err="1" smtClean="0">
                <a:latin typeface="+mj-lt"/>
              </a:rPr>
              <a:t>x</a:t>
            </a:r>
            <a:r>
              <a:rPr lang="cs-CZ" dirty="0" err="1" smtClean="0">
                <a:latin typeface="+mj-lt"/>
              </a:rPr>
              <a:t>,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baseline="-25000" dirty="0" err="1" smtClean="0">
                <a:latin typeface="+mj-lt"/>
              </a:rPr>
              <a:t>i</a:t>
            </a:r>
            <a:r>
              <a:rPr lang="cs-CZ" dirty="0" smtClean="0">
                <a:latin typeface="+mj-lt"/>
              </a:rPr>
              <a:t>) pro jeden bod na podlaze.</a:t>
            </a:r>
            <a:endParaRPr lang="cs-CZ" dirty="0">
              <a:latin typeface="+mj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987824" y="4725144"/>
            <a:ext cx="144016" cy="22879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18981" y="4953942"/>
            <a:ext cx="176498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Transformace náhodné veličiny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r>
              <a:rPr lang="cs-CZ" i="1" dirty="0" smtClean="0"/>
              <a:t>Y</a:t>
            </a:r>
            <a:r>
              <a:rPr lang="cs-CZ" dirty="0" smtClean="0"/>
              <a:t> je náhodná veličina</a:t>
            </a:r>
          </a:p>
          <a:p>
            <a:endParaRPr lang="cs-CZ" dirty="0" smtClean="0"/>
          </a:p>
          <a:p>
            <a:r>
              <a:rPr lang="cs-CZ" dirty="0" smtClean="0"/>
              <a:t>Střední hodnota </a:t>
            </a:r>
            <a:r>
              <a:rPr lang="cs-CZ" i="1" dirty="0" smtClean="0"/>
              <a:t>Y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graphicFrame>
        <p:nvGraphicFramePr>
          <p:cNvPr id="7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3963988" y="1766888"/>
          <a:ext cx="1428750" cy="495300"/>
        </p:xfrm>
        <a:graphic>
          <a:graphicData uri="http://schemas.openxmlformats.org/presentationml/2006/ole">
            <p:oleObj spid="_x0000_s279706" name="Rovnice" r:id="rId3" imgW="622030" imgH="215806" progId="Equation.3">
              <p:embed/>
            </p:oleObj>
          </a:graphicData>
        </a:graphic>
      </p:graphicFrame>
      <p:graphicFrame>
        <p:nvGraphicFramePr>
          <p:cNvPr id="279555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25882516"/>
              </p:ext>
            </p:extLst>
          </p:nvPr>
        </p:nvGraphicFramePr>
        <p:xfrm>
          <a:off x="2976984" y="4221088"/>
          <a:ext cx="3251200" cy="875880"/>
        </p:xfrm>
        <a:graphic>
          <a:graphicData uri="http://schemas.openxmlformats.org/presentationml/2006/ole">
            <p:oleObj spid="_x0000_s279707" name="Rovnice" r:id="rId4" imgW="1409400" imgH="291960" progId="Equation.3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en-US" b="1" dirty="0" smtClean="0"/>
              <a:t>Monte Carlo </a:t>
            </a:r>
            <a:r>
              <a:rPr lang="cs-CZ" b="1" dirty="0" smtClean="0"/>
              <a:t>integrování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endParaRPr lang="cs-CZ" sz="20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3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073650" y="1847850"/>
          <a:ext cx="2011363" cy="673100"/>
        </p:xfrm>
        <a:graphic>
          <a:graphicData uri="http://schemas.openxmlformats.org/presentationml/2006/ole">
            <p:oleObj spid="_x0000_s263322" name="Rovnice" r:id="rId4" imgW="876300" imgH="292100" progId="Equation.3">
              <p:embed/>
            </p:oleObj>
          </a:graphicData>
        </a:graphic>
      </p:graphicFrame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69913" y="1889125"/>
            <a:ext cx="3609964" cy="4657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10000"/>
              </a:lnSpc>
            </a:pPr>
            <a:r>
              <a:rPr lang="cs-CZ" sz="2400" b="1" dirty="0">
                <a:latin typeface="+mj-lt"/>
              </a:rPr>
              <a:t>Odhadovaný integrál: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582816" y="3501008"/>
            <a:ext cx="7447553" cy="8719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10000"/>
              </a:lnSpc>
            </a:pPr>
            <a:r>
              <a:rPr lang="cs-CZ" sz="2400" dirty="0" smtClean="0">
                <a:latin typeface="+mj-lt"/>
              </a:rPr>
              <a:t>Je-li </a:t>
            </a:r>
            <a:r>
              <a:rPr lang="cs-CZ" sz="2400" i="1" dirty="0" smtClean="0">
                <a:latin typeface="+mj-lt"/>
              </a:rPr>
              <a:t>X</a:t>
            </a:r>
            <a:r>
              <a:rPr lang="cs-CZ" sz="2400" dirty="0" smtClean="0">
                <a:latin typeface="+mj-lt"/>
              </a:rPr>
              <a:t> náhodná veličina s distribucí </a:t>
            </a:r>
            <a:r>
              <a:rPr lang="cs-CZ" sz="2400" i="1" dirty="0" smtClean="0">
                <a:latin typeface="+mj-lt"/>
              </a:rPr>
              <a:t>p</a:t>
            </a:r>
            <a:r>
              <a:rPr lang="cs-CZ" sz="2400" dirty="0" smtClean="0">
                <a:latin typeface="+mj-lt"/>
              </a:rPr>
              <a:t>(</a:t>
            </a:r>
            <a:r>
              <a:rPr lang="cs-CZ" sz="2400" i="1" dirty="0" smtClean="0">
                <a:latin typeface="+mj-lt"/>
              </a:rPr>
              <a:t>x</a:t>
            </a:r>
            <a:r>
              <a:rPr lang="cs-CZ" sz="2400" dirty="0" smtClean="0">
                <a:latin typeface="+mj-lt"/>
              </a:rPr>
              <a:t>), pak </a:t>
            </a:r>
            <a:br>
              <a:rPr lang="cs-CZ" sz="2400" dirty="0" smtClean="0">
                <a:latin typeface="+mj-lt"/>
              </a:rPr>
            </a:br>
            <a:r>
              <a:rPr lang="cs-CZ" sz="2400" i="1" dirty="0" smtClean="0">
                <a:latin typeface="+mj-lt"/>
              </a:rPr>
              <a:t>Y</a:t>
            </a:r>
            <a:r>
              <a:rPr lang="cs-CZ" sz="2400" dirty="0" smtClean="0">
                <a:latin typeface="+mj-lt"/>
              </a:rPr>
              <a:t> = </a:t>
            </a:r>
            <a:r>
              <a:rPr lang="cs-CZ" sz="2400" i="1" dirty="0" smtClean="0">
                <a:latin typeface="+mj-lt"/>
              </a:rPr>
              <a:t>f</a:t>
            </a:r>
            <a:r>
              <a:rPr lang="cs-CZ" sz="2400" dirty="0" smtClean="0">
                <a:latin typeface="+mj-lt"/>
              </a:rPr>
              <a:t>(</a:t>
            </a:r>
            <a:r>
              <a:rPr lang="cs-CZ" sz="2400" i="1" dirty="0" smtClean="0">
                <a:latin typeface="+mj-lt"/>
              </a:rPr>
              <a:t>X</a:t>
            </a:r>
            <a:r>
              <a:rPr lang="cs-CZ" sz="2400" dirty="0" smtClean="0">
                <a:latin typeface="+mj-lt"/>
              </a:rPr>
              <a:t>)</a:t>
            </a:r>
            <a:r>
              <a:rPr lang="en-US" sz="2400" dirty="0" smtClean="0">
                <a:latin typeface="+mj-lt"/>
              </a:rPr>
              <a:t>/</a:t>
            </a:r>
            <a:r>
              <a:rPr lang="en-US" sz="2400" i="1" dirty="0" smtClean="0">
                <a:latin typeface="+mj-lt"/>
              </a:rPr>
              <a:t>p</a:t>
            </a:r>
            <a:r>
              <a:rPr lang="en-US" sz="2400" dirty="0" smtClean="0">
                <a:latin typeface="+mj-lt"/>
              </a:rPr>
              <a:t>(</a:t>
            </a:r>
            <a:r>
              <a:rPr lang="en-US" sz="2400" i="1" dirty="0" smtClean="0">
                <a:latin typeface="+mj-lt"/>
              </a:rPr>
              <a:t>X</a:t>
            </a:r>
            <a:r>
              <a:rPr lang="en-US" sz="2400" dirty="0" smtClean="0">
                <a:latin typeface="+mj-lt"/>
              </a:rPr>
              <a:t>)</a:t>
            </a:r>
            <a:r>
              <a:rPr lang="cs-CZ" sz="2400" b="1" dirty="0" smtClean="0">
                <a:latin typeface="+mj-lt"/>
              </a:rPr>
              <a:t> </a:t>
            </a:r>
            <a:r>
              <a:rPr lang="cs-CZ" sz="2400" dirty="0" smtClean="0">
                <a:latin typeface="+mj-lt"/>
              </a:rPr>
              <a:t>je tzv. </a:t>
            </a:r>
            <a:r>
              <a:rPr lang="cs-CZ" sz="2400" b="1" dirty="0" smtClean="0">
                <a:latin typeface="+mj-lt"/>
              </a:rPr>
              <a:t>primární estimátor </a:t>
            </a:r>
            <a:r>
              <a:rPr lang="cs-CZ" sz="2400" dirty="0" smtClean="0">
                <a:latin typeface="+mj-lt"/>
              </a:rPr>
              <a:t>integrálu:</a:t>
            </a:r>
            <a:endParaRPr lang="cs-CZ" sz="2400" dirty="0">
              <a:latin typeface="+mj-lt"/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4965700" y="1700808"/>
            <a:ext cx="2184400" cy="936104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124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117850" y="4796731"/>
          <a:ext cx="2509838" cy="1130300"/>
        </p:xfrm>
        <a:graphic>
          <a:graphicData uri="http://schemas.openxmlformats.org/presentationml/2006/ole">
            <p:oleObj spid="_x0000_s263323" name="Rovnice" r:id="rId5" imgW="1091726" imgH="418918" progId="Equation.3">
              <p:embed/>
            </p:oleObj>
          </a:graphicData>
        </a:graphic>
      </p:graphicFrame>
      <p:sp>
        <p:nvSpPr>
          <p:cNvPr id="12" name="Rectangle 11"/>
          <p:cNvSpPr/>
          <p:nvPr/>
        </p:nvSpPr>
        <p:spPr>
          <a:xfrm>
            <a:off x="2915816" y="4725144"/>
            <a:ext cx="2880320" cy="12961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Primární estimátor určitého </a:t>
            </a:r>
            <a:r>
              <a:rPr lang="cs-CZ" dirty="0" smtClean="0"/>
              <a:t>integrálu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cs-CZ" dirty="0"/>
              <a:t>Primární estimátor určitého integrálu</a:t>
            </a:r>
            <a:endParaRPr lang="cs-CZ" dirty="0">
              <a:latin typeface="Arial CE" charset="-18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747043" y="5517232"/>
            <a:ext cx="437621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800" i="1" dirty="0" smtClean="0">
                <a:latin typeface="+mj-lt"/>
              </a:rPr>
              <a:t>X</a:t>
            </a:r>
            <a:endParaRPr lang="cs-CZ" sz="2800" i="1" dirty="0">
              <a:latin typeface="+mj-lt"/>
            </a:endParaRPr>
          </a:p>
        </p:txBody>
      </p:sp>
      <p:sp>
        <p:nvSpPr>
          <p:cNvPr id="7172" name="Freeform 4"/>
          <p:cNvSpPr>
            <a:spLocks/>
          </p:cNvSpPr>
          <p:nvPr/>
        </p:nvSpPr>
        <p:spPr bwMode="auto">
          <a:xfrm>
            <a:off x="1981200" y="2438400"/>
            <a:ext cx="4954588" cy="3049588"/>
          </a:xfrm>
          <a:custGeom>
            <a:avLst/>
            <a:gdLst/>
            <a:ahLst/>
            <a:cxnLst>
              <a:cxn ang="0">
                <a:pos x="0" y="1392"/>
              </a:cxn>
              <a:cxn ang="0">
                <a:pos x="192" y="816"/>
              </a:cxn>
              <a:cxn ang="0">
                <a:pos x="432" y="336"/>
              </a:cxn>
              <a:cxn ang="0">
                <a:pos x="720" y="48"/>
              </a:cxn>
              <a:cxn ang="0">
                <a:pos x="864" y="0"/>
              </a:cxn>
              <a:cxn ang="0">
                <a:pos x="960" y="0"/>
              </a:cxn>
              <a:cxn ang="0">
                <a:pos x="1104" y="48"/>
              </a:cxn>
              <a:cxn ang="0">
                <a:pos x="1248" y="192"/>
              </a:cxn>
              <a:cxn ang="0">
                <a:pos x="1392" y="432"/>
              </a:cxn>
              <a:cxn ang="0">
                <a:pos x="1536" y="576"/>
              </a:cxn>
              <a:cxn ang="0">
                <a:pos x="1680" y="624"/>
              </a:cxn>
              <a:cxn ang="0">
                <a:pos x="1824" y="624"/>
              </a:cxn>
              <a:cxn ang="0">
                <a:pos x="1968" y="528"/>
              </a:cxn>
              <a:cxn ang="0">
                <a:pos x="2064" y="480"/>
              </a:cxn>
              <a:cxn ang="0">
                <a:pos x="2208" y="480"/>
              </a:cxn>
              <a:cxn ang="0">
                <a:pos x="2352" y="480"/>
              </a:cxn>
              <a:cxn ang="0">
                <a:pos x="2448" y="528"/>
              </a:cxn>
              <a:cxn ang="0">
                <a:pos x="2592" y="624"/>
              </a:cxn>
              <a:cxn ang="0">
                <a:pos x="2736" y="768"/>
              </a:cxn>
              <a:cxn ang="0">
                <a:pos x="2832" y="912"/>
              </a:cxn>
              <a:cxn ang="0">
                <a:pos x="2928" y="1104"/>
              </a:cxn>
              <a:cxn ang="0">
                <a:pos x="3024" y="1200"/>
              </a:cxn>
              <a:cxn ang="0">
                <a:pos x="3120" y="1248"/>
              </a:cxn>
              <a:cxn ang="0">
                <a:pos x="3120" y="1920"/>
              </a:cxn>
              <a:cxn ang="0">
                <a:pos x="0" y="1920"/>
              </a:cxn>
              <a:cxn ang="0">
                <a:pos x="0" y="1392"/>
              </a:cxn>
            </a:cxnLst>
            <a:rect l="0" t="0" r="r" b="b"/>
            <a:pathLst>
              <a:path w="3121" h="1921">
                <a:moveTo>
                  <a:pt x="0" y="1392"/>
                </a:moveTo>
                <a:lnTo>
                  <a:pt x="192" y="816"/>
                </a:lnTo>
                <a:lnTo>
                  <a:pt x="432" y="336"/>
                </a:lnTo>
                <a:lnTo>
                  <a:pt x="720" y="48"/>
                </a:lnTo>
                <a:lnTo>
                  <a:pt x="864" y="0"/>
                </a:lnTo>
                <a:lnTo>
                  <a:pt x="960" y="0"/>
                </a:lnTo>
                <a:lnTo>
                  <a:pt x="1104" y="48"/>
                </a:lnTo>
                <a:lnTo>
                  <a:pt x="1248" y="192"/>
                </a:lnTo>
                <a:lnTo>
                  <a:pt x="1392" y="432"/>
                </a:lnTo>
                <a:lnTo>
                  <a:pt x="1536" y="576"/>
                </a:lnTo>
                <a:lnTo>
                  <a:pt x="1680" y="624"/>
                </a:lnTo>
                <a:lnTo>
                  <a:pt x="1824" y="624"/>
                </a:lnTo>
                <a:lnTo>
                  <a:pt x="1968" y="528"/>
                </a:lnTo>
                <a:lnTo>
                  <a:pt x="2064" y="480"/>
                </a:lnTo>
                <a:lnTo>
                  <a:pt x="2208" y="480"/>
                </a:lnTo>
                <a:lnTo>
                  <a:pt x="2352" y="480"/>
                </a:lnTo>
                <a:lnTo>
                  <a:pt x="2448" y="528"/>
                </a:lnTo>
                <a:lnTo>
                  <a:pt x="2592" y="624"/>
                </a:lnTo>
                <a:lnTo>
                  <a:pt x="2736" y="768"/>
                </a:lnTo>
                <a:lnTo>
                  <a:pt x="2832" y="912"/>
                </a:lnTo>
                <a:lnTo>
                  <a:pt x="2928" y="1104"/>
                </a:lnTo>
                <a:lnTo>
                  <a:pt x="3024" y="1200"/>
                </a:lnTo>
                <a:lnTo>
                  <a:pt x="3120" y="1248"/>
                </a:lnTo>
                <a:lnTo>
                  <a:pt x="3120" y="1920"/>
                </a:lnTo>
                <a:lnTo>
                  <a:pt x="0" y="1920"/>
                </a:lnTo>
                <a:lnTo>
                  <a:pt x="0" y="1392"/>
                </a:lnTo>
              </a:path>
            </a:pathLst>
          </a:custGeom>
          <a:pattFill prst="lgConfetti">
            <a:fgClr>
              <a:srgbClr val="FCFEB9"/>
            </a:fgClr>
            <a:bgClr>
              <a:schemeClr val="bg1"/>
            </a:bgClr>
          </a:patt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993900" y="1993900"/>
            <a:ext cx="4927600" cy="3479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 flipV="1">
            <a:off x="3962400" y="2738438"/>
            <a:ext cx="0" cy="2754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1989138" y="2743200"/>
            <a:ext cx="49387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5395913" y="3368675"/>
            <a:ext cx="750206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cs-CZ" sz="2800" i="1" dirty="0">
                <a:latin typeface="+mj-lt"/>
              </a:rPr>
              <a:t>f</a:t>
            </a:r>
            <a:r>
              <a:rPr lang="cs-CZ" sz="2800" dirty="0">
                <a:latin typeface="+mj-lt"/>
              </a:rPr>
              <a:t>(</a:t>
            </a:r>
            <a:r>
              <a:rPr lang="cs-CZ" sz="2800" i="1" dirty="0">
                <a:latin typeface="+mj-lt"/>
              </a:rPr>
              <a:t>x</a:t>
            </a:r>
            <a:r>
              <a:rPr lang="cs-CZ" sz="2800" dirty="0">
                <a:latin typeface="+mj-lt"/>
              </a:rPr>
              <a:t>)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971600" y="2454275"/>
            <a:ext cx="912110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cs-CZ" sz="2800" dirty="0" smtClean="0">
                <a:latin typeface="+mj-lt"/>
              </a:rPr>
              <a:t> </a:t>
            </a:r>
            <a:r>
              <a:rPr lang="cs-CZ" sz="2800" i="1" dirty="0" smtClean="0">
                <a:latin typeface="+mj-lt"/>
              </a:rPr>
              <a:t>f</a:t>
            </a:r>
            <a:r>
              <a:rPr lang="cs-CZ" sz="2800" dirty="0" smtClean="0">
                <a:latin typeface="+mj-lt"/>
              </a:rPr>
              <a:t>(</a:t>
            </a:r>
            <a:r>
              <a:rPr lang="cs-CZ" sz="2800" i="1" dirty="0" smtClean="0">
                <a:latin typeface="+mj-lt"/>
              </a:rPr>
              <a:t>X</a:t>
            </a:r>
            <a:r>
              <a:rPr lang="cs-CZ" sz="2800" dirty="0" smtClean="0">
                <a:latin typeface="+mj-lt"/>
              </a:rPr>
              <a:t>)</a:t>
            </a:r>
            <a:endParaRPr lang="cs-CZ" sz="2800" dirty="0">
              <a:latin typeface="+mj-lt"/>
            </a:endParaRP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1890713" y="5578475"/>
            <a:ext cx="383119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cs-CZ" sz="2800" b="1" dirty="0">
                <a:latin typeface="Arial" pitchFamily="34" charset="0"/>
              </a:rPr>
              <a:t>0</a:t>
            </a:r>
            <a:endParaRPr lang="cs-CZ" sz="2800" b="1" dirty="0">
              <a:latin typeface="Arial CE" charset="-18"/>
            </a:endParaRP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6615113" y="5578475"/>
            <a:ext cx="383119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800" b="1" dirty="0" smtClean="0">
                <a:latin typeface="Arial" pitchFamily="34" charset="0"/>
              </a:rPr>
              <a:t>1</a:t>
            </a:r>
            <a:endParaRPr lang="cs-CZ" sz="2800" b="1" dirty="0">
              <a:latin typeface="Arial CE" charset="-1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Estimátor a odhad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Estimátor</a:t>
            </a:r>
            <a:r>
              <a:rPr lang="cs-CZ" dirty="0" smtClean="0"/>
              <a:t> je </a:t>
            </a:r>
            <a:r>
              <a:rPr lang="cs-CZ" b="1" dirty="0" smtClean="0"/>
              <a:t>náhodná veličina</a:t>
            </a:r>
            <a:endParaRPr lang="cs-CZ" dirty="0" smtClean="0"/>
          </a:p>
          <a:p>
            <a:pPr lvl="1"/>
            <a:r>
              <a:rPr lang="cs-CZ" dirty="0" smtClean="0"/>
              <a:t>Vznikla transformací jiné náhodné veličiny</a:t>
            </a:r>
          </a:p>
          <a:p>
            <a:endParaRPr lang="cs-CZ" dirty="0" smtClean="0"/>
          </a:p>
          <a:p>
            <a:r>
              <a:rPr lang="cs-CZ" dirty="0" smtClean="0"/>
              <a:t>Její </a:t>
            </a:r>
            <a:r>
              <a:rPr lang="cs-CZ" b="1" dirty="0" smtClean="0"/>
              <a:t>realizace</a:t>
            </a:r>
            <a:r>
              <a:rPr lang="cs-CZ" dirty="0" smtClean="0"/>
              <a:t> (hodnota) je konkrétní </a:t>
            </a:r>
            <a:r>
              <a:rPr lang="cs-CZ" b="1" dirty="0" smtClean="0"/>
              <a:t>odhad</a:t>
            </a:r>
            <a:r>
              <a:rPr lang="cs-CZ" dirty="0" smtClean="0"/>
              <a:t> (</a:t>
            </a:r>
            <a:r>
              <a:rPr lang="en-US" b="1" dirty="0" smtClean="0"/>
              <a:t>estimate</a:t>
            </a:r>
            <a:r>
              <a:rPr lang="cs-CZ" dirty="0" smtClean="0"/>
              <a:t>)</a:t>
            </a:r>
          </a:p>
          <a:p>
            <a:endParaRPr lang="cs-CZ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Nestrannost obecného estimátoru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Nestrannost estimátoru</a:t>
            </a:r>
            <a:r>
              <a:rPr lang="cs-CZ" dirty="0" smtClean="0"/>
              <a:t> (obecně):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„V průměru“ estimátor dává správnou hodnotu </a:t>
            </a:r>
            <a:br>
              <a:rPr lang="cs-CZ" dirty="0" smtClean="0"/>
            </a:br>
            <a:r>
              <a:rPr lang="cs-CZ" dirty="0" smtClean="0"/>
              <a:t>odhadované veličiny (bez systematické chyby)</a:t>
            </a:r>
          </a:p>
          <a:p>
            <a:pPr lvl="1"/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PG III (NPGR010) - J. Křivánek 2012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491880" y="3789040"/>
            <a:ext cx="2160240" cy="720080"/>
            <a:chOff x="3491880" y="3717032"/>
            <a:chExt cx="2160240" cy="720080"/>
          </a:xfrm>
        </p:grpSpPr>
        <p:graphicFrame>
          <p:nvGraphicFramePr>
            <p:cNvPr id="264194" name="Object 2"/>
            <p:cNvGraphicFramePr>
              <a:graphicFrameLocks noChangeAspect="1"/>
            </p:cNvGraphicFramePr>
            <p:nvPr/>
          </p:nvGraphicFramePr>
          <p:xfrm>
            <a:off x="3621088" y="3847530"/>
            <a:ext cx="1905000" cy="496887"/>
          </p:xfrm>
          <a:graphic>
            <a:graphicData uri="http://schemas.openxmlformats.org/presentationml/2006/ole">
              <p:oleObj spid="_x0000_s337998" name="Rovnice" r:id="rId3" imgW="825142" imgH="215806" progId="Equation.3">
                <p:embed/>
              </p:oleObj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3491880" y="3717032"/>
              <a:ext cx="2160240" cy="72008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 flipH="1" flipV="1">
            <a:off x="5436096" y="4365104"/>
            <a:ext cx="648072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84168" y="5157192"/>
            <a:ext cx="2382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j-lt"/>
              </a:rPr>
              <a:t>Odhadovaná veličina </a:t>
            </a:r>
          </a:p>
          <a:p>
            <a:r>
              <a:rPr lang="cs-CZ" dirty="0" smtClean="0">
                <a:latin typeface="+mj-lt"/>
              </a:rPr>
              <a:t>(např. integrál)</a:t>
            </a:r>
            <a:endParaRPr lang="en-US" dirty="0">
              <a:latin typeface="+mj-lt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419872" y="4365104"/>
            <a:ext cx="648072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15616" y="5085184"/>
            <a:ext cx="2268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j-lt"/>
              </a:rPr>
              <a:t>Estimátor veličiny </a:t>
            </a:r>
            <a:r>
              <a:rPr lang="cs-CZ" i="1" dirty="0" smtClean="0">
                <a:latin typeface="+mj-lt"/>
              </a:rPr>
              <a:t>Q</a:t>
            </a:r>
          </a:p>
          <a:p>
            <a:r>
              <a:rPr lang="cs-CZ" dirty="0" smtClean="0">
                <a:latin typeface="+mj-lt"/>
              </a:rPr>
              <a:t>(náhodná veličina)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Nestrannost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30725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Náš estimátor </a:t>
            </a:r>
            <a:r>
              <a:rPr lang="cs-CZ" i="1" dirty="0" err="1" smtClean="0"/>
              <a:t>F</a:t>
            </a:r>
            <a:r>
              <a:rPr lang="cs-CZ" baseline="-25000" dirty="0" err="1" smtClean="0"/>
              <a:t>prim</a:t>
            </a:r>
            <a:r>
              <a:rPr lang="cs-CZ" dirty="0" smtClean="0"/>
              <a:t> je nestranným (</a:t>
            </a:r>
            <a:r>
              <a:rPr lang="cs-CZ" b="1" dirty="0" err="1" smtClean="0"/>
              <a:t>unbiased</a:t>
            </a:r>
            <a:r>
              <a:rPr lang="cs-CZ" dirty="0" smtClean="0"/>
              <a:t>) odhadem </a:t>
            </a:r>
            <a:r>
              <a:rPr lang="cs-CZ" i="1" dirty="0" smtClean="0"/>
              <a:t>I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graphicFrame>
        <p:nvGraphicFramePr>
          <p:cNvPr id="264195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83006432"/>
              </p:ext>
            </p:extLst>
          </p:nvPr>
        </p:nvGraphicFramePr>
        <p:xfrm>
          <a:off x="2411760" y="2348880"/>
          <a:ext cx="4197350" cy="2752725"/>
        </p:xfrm>
        <a:graphic>
          <a:graphicData uri="http://schemas.openxmlformats.org/presentationml/2006/ole">
            <p:oleObj spid="_x0000_s264271" name="Rovnice" r:id="rId3" imgW="1828800" imgH="1193760" progId="Equation.3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153400" cy="1104900"/>
          </a:xfrm>
          <a:noFill/>
          <a:ln/>
        </p:spPr>
        <p:txBody>
          <a:bodyPr/>
          <a:lstStyle/>
          <a:p>
            <a:r>
              <a:rPr lang="cs-CZ" dirty="0"/>
              <a:t>Rozptyl </a:t>
            </a:r>
            <a:r>
              <a:rPr lang="cs-CZ" dirty="0" smtClean="0"/>
              <a:t>primárního estimátoru</a:t>
            </a:r>
            <a:endParaRPr lang="cs-CZ" baseline="-25000" dirty="0">
              <a:latin typeface="Arial CE" charset="-18"/>
            </a:endParaRPr>
          </a:p>
        </p:txBody>
      </p:sp>
      <p:graphicFrame>
        <p:nvGraphicFramePr>
          <p:cNvPr id="9219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244600" y="2867025"/>
          <a:ext cx="6867525" cy="1079500"/>
        </p:xfrm>
        <a:graphic>
          <a:graphicData uri="http://schemas.openxmlformats.org/presentationml/2006/ole">
            <p:oleObj spid="_x0000_s265294" name="Rovnice" r:id="rId4" imgW="2984500" imgH="469900" progId="Equation.3">
              <p:embed/>
            </p:oleObj>
          </a:graphicData>
        </a:graphic>
      </p:graphicFrame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569913" y="1784350"/>
            <a:ext cx="5777224" cy="7914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5000"/>
              </a:lnSpc>
            </a:pPr>
            <a:r>
              <a:rPr lang="cs-CZ" sz="2400" dirty="0">
                <a:latin typeface="+mj-lt"/>
              </a:rPr>
              <a:t>Měřítkem kvality odhadu je jeho </a:t>
            </a:r>
            <a:r>
              <a:rPr lang="cs-CZ" sz="2400" b="1" dirty="0">
                <a:latin typeface="+mj-lt"/>
              </a:rPr>
              <a:t>rozptyl</a:t>
            </a:r>
          </a:p>
          <a:p>
            <a:pPr>
              <a:lnSpc>
                <a:spcPct val="95000"/>
              </a:lnSpc>
            </a:pPr>
            <a:r>
              <a:rPr lang="cs-CZ" sz="2400" dirty="0">
                <a:latin typeface="+mj-lt"/>
              </a:rPr>
              <a:t>(nebo standardní odchylka):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569913" y="4937125"/>
            <a:ext cx="6974667" cy="8719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10000"/>
              </a:lnSpc>
            </a:pPr>
            <a:r>
              <a:rPr lang="cs-CZ" sz="2400" dirty="0">
                <a:latin typeface="+mj-lt"/>
              </a:rPr>
              <a:t>Při výpočtu </a:t>
            </a:r>
            <a:r>
              <a:rPr lang="cs-CZ" sz="2400" b="1" dirty="0">
                <a:latin typeface="+mj-lt"/>
              </a:rPr>
              <a:t>jediného vzorku </a:t>
            </a:r>
            <a:r>
              <a:rPr lang="cs-CZ" sz="2400" dirty="0">
                <a:latin typeface="+mj-lt"/>
              </a:rPr>
              <a:t>je rozptyl výsledku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+mj-lt"/>
              </a:rPr>
              <a:t>příliš velký!</a:t>
            </a: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1259632" y="3789040"/>
            <a:ext cx="1944216" cy="0"/>
          </a:xfrm>
          <a:prstGeom prst="line">
            <a:avLst/>
          </a:prstGeom>
          <a:noFill/>
          <a:ln w="25400">
            <a:solidFill>
              <a:srgbClr val="B5006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5940152" y="4005064"/>
            <a:ext cx="2448272" cy="0"/>
          </a:xfrm>
          <a:prstGeom prst="line">
            <a:avLst/>
          </a:prstGeom>
          <a:noFill/>
          <a:ln w="25400">
            <a:solidFill>
              <a:srgbClr val="B5006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5972570" y="4073525"/>
            <a:ext cx="2487862" cy="3717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10000"/>
              </a:lnSpc>
            </a:pPr>
            <a:r>
              <a:rPr lang="cs-CZ" dirty="0">
                <a:latin typeface="+mj-lt"/>
              </a:rPr>
              <a:t>(pro nestranný odhad)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Sekundární estimátor integrálu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1" dirty="0" smtClean="0"/>
              <a:t>N</a:t>
            </a:r>
            <a:r>
              <a:rPr lang="cs-CZ" dirty="0" smtClean="0"/>
              <a:t> nezávislých náhodných veličin, </a:t>
            </a:r>
            <a:r>
              <a:rPr lang="cs-CZ" i="1" dirty="0" err="1" smtClean="0"/>
              <a:t>Y</a:t>
            </a:r>
            <a:r>
              <a:rPr lang="cs-CZ" i="1" baseline="-25000" dirty="0" err="1" smtClean="0"/>
              <a:t>i</a:t>
            </a:r>
            <a:r>
              <a:rPr lang="cs-CZ" dirty="0" smtClean="0"/>
              <a:t> = </a:t>
            </a:r>
            <a:r>
              <a:rPr lang="cs-CZ" i="1" dirty="0" smtClean="0"/>
              <a:t>f</a:t>
            </a:r>
            <a:r>
              <a:rPr lang="cs-CZ" dirty="0" smtClean="0"/>
              <a:t>(</a:t>
            </a:r>
            <a:r>
              <a:rPr lang="cs-CZ" i="1" dirty="0" err="1" smtClean="0"/>
              <a:t>X</a:t>
            </a:r>
            <a:r>
              <a:rPr lang="cs-CZ" i="1" baseline="-25000" dirty="0" err="1" smtClean="0"/>
              <a:t>i</a:t>
            </a:r>
            <a:r>
              <a:rPr lang="cs-CZ" dirty="0" smtClean="0"/>
              <a:t>) / </a:t>
            </a:r>
            <a:r>
              <a:rPr lang="cs-CZ" i="1" dirty="0" smtClean="0"/>
              <a:t>p</a:t>
            </a:r>
            <a:r>
              <a:rPr lang="cs-CZ" dirty="0" smtClean="0"/>
              <a:t>(</a:t>
            </a:r>
            <a:r>
              <a:rPr lang="cs-CZ" i="1" dirty="0" err="1" smtClean="0"/>
              <a:t>X</a:t>
            </a:r>
            <a:r>
              <a:rPr lang="cs-CZ" i="1" baseline="-25000" dirty="0" err="1" smtClean="0"/>
              <a:t>i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Sekundární estimátor</a:t>
            </a:r>
            <a:r>
              <a:rPr lang="en-US" dirty="0" smtClean="0"/>
              <a:t> je </a:t>
            </a:r>
            <a:r>
              <a:rPr lang="cs-CZ" b="1" dirty="0" smtClean="0"/>
              <a:t>nestranný</a:t>
            </a:r>
            <a:endParaRPr lang="cs-CZ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graphicFrame>
        <p:nvGraphicFramePr>
          <p:cNvPr id="268290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024188" y="2319338"/>
          <a:ext cx="3098800" cy="2046287"/>
        </p:xfrm>
        <a:graphic>
          <a:graphicData uri="http://schemas.openxmlformats.org/presentationml/2006/ole">
            <p:oleObj spid="_x0000_s268366" name="Rovnice" r:id="rId3" imgW="1346200" imgH="889000" progId="Equation.3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153400" cy="1104900"/>
          </a:xfrm>
          <a:noFill/>
          <a:ln/>
        </p:spPr>
        <p:txBody>
          <a:bodyPr/>
          <a:lstStyle/>
          <a:p>
            <a:r>
              <a:rPr lang="cs-CZ" dirty="0"/>
              <a:t>Rozptyl sekundárního </a:t>
            </a:r>
            <a:r>
              <a:rPr lang="cs-CZ" dirty="0" err="1" smtClean="0"/>
              <a:t>estimátoru</a:t>
            </a:r>
            <a:endParaRPr lang="cs-CZ" dirty="0">
              <a:latin typeface="Arial CE" charset="-18"/>
            </a:endParaRPr>
          </a:p>
        </p:txBody>
      </p:sp>
      <p:graphicFrame>
        <p:nvGraphicFramePr>
          <p:cNvPr id="15363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128838" y="1341438"/>
          <a:ext cx="3679825" cy="3852862"/>
        </p:xfrm>
        <a:graphic>
          <a:graphicData uri="http://schemas.openxmlformats.org/presentationml/2006/ole">
            <p:oleObj spid="_x0000_s269390" name="Rovnice" r:id="rId4" imgW="1600200" imgH="1676400" progId="Equation.3">
              <p:embed/>
            </p:oleObj>
          </a:graphicData>
        </a:graphic>
      </p:graphicFrame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813463" y="5415616"/>
            <a:ext cx="6070905" cy="8710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>
              <a:lnSpc>
                <a:spcPct val="110000"/>
              </a:lnSpc>
            </a:pPr>
            <a:r>
              <a:rPr lang="cs-CZ" sz="2400" dirty="0">
                <a:latin typeface="+mj-lt"/>
              </a:rPr>
              <a:t>... </a:t>
            </a:r>
            <a:r>
              <a:rPr lang="cs-CZ" sz="2400" dirty="0" err="1">
                <a:latin typeface="+mj-lt"/>
              </a:rPr>
              <a:t>std</a:t>
            </a:r>
            <a:r>
              <a:rPr lang="cs-CZ" sz="2400" dirty="0">
                <a:latin typeface="+mj-lt"/>
              </a:rPr>
              <a:t>. chyba je </a:t>
            </a:r>
            <a:r>
              <a:rPr lang="cs-CZ" sz="2400" b="1" dirty="0">
                <a:latin typeface="Symbol" pitchFamily="18" charset="2"/>
              </a:rPr>
              <a:t>Ö</a:t>
            </a:r>
            <a:r>
              <a:rPr lang="cs-CZ" sz="2400" b="1" i="1" dirty="0">
                <a:latin typeface="+mj-lt"/>
              </a:rPr>
              <a:t>N</a:t>
            </a:r>
            <a:r>
              <a:rPr lang="cs-CZ" sz="2400" b="1" dirty="0">
                <a:latin typeface="+mj-lt"/>
              </a:rPr>
              <a:t>-krát menší</a:t>
            </a:r>
            <a:r>
              <a:rPr lang="cs-CZ" sz="2400" dirty="0">
                <a:latin typeface="+mj-lt"/>
              </a:rPr>
              <a:t>!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+mj-lt"/>
              </a:rPr>
              <a:t>    (konvergence </a:t>
            </a:r>
            <a:r>
              <a:rPr lang="cs-CZ" sz="2400" b="1" dirty="0">
                <a:latin typeface="+mj-lt"/>
              </a:rPr>
              <a:t>1/</a:t>
            </a:r>
            <a:r>
              <a:rPr lang="cs-CZ" sz="2400" b="1" dirty="0">
                <a:latin typeface="Symbol" pitchFamily="18" charset="2"/>
              </a:rPr>
              <a:t>Ö</a:t>
            </a:r>
            <a:r>
              <a:rPr lang="cs-CZ" sz="2400" b="1" i="1" dirty="0">
                <a:latin typeface="+mj-lt"/>
              </a:rPr>
              <a:t>N</a:t>
            </a:r>
            <a:r>
              <a:rPr lang="cs-CZ" sz="2400" dirty="0">
                <a:latin typeface="+mj-lt"/>
              </a:rPr>
              <a:t>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Historie Monte Carlo (MC)</a:t>
            </a:r>
            <a:endParaRPr lang="en-US"/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Vývoj atomové bomby, Los </a:t>
            </a:r>
            <a:r>
              <a:rPr lang="cs-CZ" dirty="0" err="1"/>
              <a:t>Alamos</a:t>
            </a:r>
            <a:r>
              <a:rPr lang="cs-CZ" dirty="0"/>
              <a:t> 1940, John </a:t>
            </a:r>
            <a:r>
              <a:rPr lang="cs-CZ" dirty="0" err="1"/>
              <a:t>von</a:t>
            </a:r>
            <a:r>
              <a:rPr lang="cs-CZ" dirty="0"/>
              <a:t> </a:t>
            </a:r>
            <a:r>
              <a:rPr lang="cs-CZ" dirty="0" smtClean="0"/>
              <a:t>Neumann, Stanislav Ulam, </a:t>
            </a:r>
            <a:r>
              <a:rPr lang="cs-CZ" dirty="0" err="1" smtClean="0"/>
              <a:t>Nicholas</a:t>
            </a:r>
            <a:r>
              <a:rPr lang="cs-CZ" dirty="0" smtClean="0"/>
              <a:t> </a:t>
            </a:r>
            <a:r>
              <a:rPr lang="cs-CZ" dirty="0" err="1" smtClean="0"/>
              <a:t>Metropolis</a:t>
            </a:r>
            <a:endParaRPr lang="en-US" dirty="0"/>
          </a:p>
          <a:p>
            <a:endParaRPr lang="cs-CZ" dirty="0" smtClean="0"/>
          </a:p>
          <a:p>
            <a:r>
              <a:rPr lang="cs-CZ" dirty="0" smtClean="0"/>
              <a:t>Rozvoj </a:t>
            </a:r>
            <a:r>
              <a:rPr lang="cs-CZ" dirty="0"/>
              <a:t>a aplikace metod od roku 1949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cs-CZ" b="1" dirty="0" smtClean="0"/>
              <a:t>Vlastnosti </a:t>
            </a:r>
            <a:r>
              <a:rPr lang="cs-CZ" b="1" dirty="0" err="1" smtClean="0"/>
              <a:t>estimátorů</a:t>
            </a:r>
            <a:endParaRPr lang="cs-CZ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21717598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Nestrannost obecného estimátoru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Nestrannost estimátoru</a:t>
            </a:r>
            <a:r>
              <a:rPr lang="cs-CZ" dirty="0" smtClean="0"/>
              <a:t> (obecně):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„V průměru“ estimátor dává správnou hodnotu </a:t>
            </a:r>
            <a:br>
              <a:rPr lang="cs-CZ" dirty="0" smtClean="0"/>
            </a:br>
            <a:r>
              <a:rPr lang="cs-CZ" dirty="0" smtClean="0"/>
              <a:t>odhadované veličiny (bez systematické chyby)</a:t>
            </a:r>
          </a:p>
          <a:p>
            <a:pPr lvl="1"/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PG III (NPGR010) - J. Křivánek 2012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491880" y="3789040"/>
            <a:ext cx="2160240" cy="720080"/>
            <a:chOff x="3491880" y="3717032"/>
            <a:chExt cx="2160240" cy="720080"/>
          </a:xfrm>
        </p:grpSpPr>
        <p:graphicFrame>
          <p:nvGraphicFramePr>
            <p:cNvPr id="264194" name="Object 2"/>
            <p:cNvGraphicFramePr>
              <a:graphicFrameLocks noChangeAspect="1"/>
            </p:cNvGraphicFramePr>
            <p:nvPr/>
          </p:nvGraphicFramePr>
          <p:xfrm>
            <a:off x="3621088" y="3847530"/>
            <a:ext cx="1905000" cy="496887"/>
          </p:xfrm>
          <a:graphic>
            <a:graphicData uri="http://schemas.openxmlformats.org/presentationml/2006/ole">
              <p:oleObj spid="_x0000_s377887" name="Rovnice" r:id="rId3" imgW="825142" imgH="215806" progId="Equation.3">
                <p:embed/>
              </p:oleObj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3491880" y="3717032"/>
              <a:ext cx="2160240" cy="72008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 flipH="1" flipV="1">
            <a:off x="5436096" y="4365104"/>
            <a:ext cx="648072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84168" y="5157192"/>
            <a:ext cx="2382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j-lt"/>
              </a:rPr>
              <a:t>Odhadovaná veličina </a:t>
            </a:r>
          </a:p>
          <a:p>
            <a:r>
              <a:rPr lang="cs-CZ" dirty="0" smtClean="0">
                <a:latin typeface="+mj-lt"/>
              </a:rPr>
              <a:t>(např. integrál)</a:t>
            </a:r>
            <a:endParaRPr lang="en-US" dirty="0">
              <a:latin typeface="+mj-lt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419872" y="4365104"/>
            <a:ext cx="648072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15616" y="5085184"/>
            <a:ext cx="2268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j-lt"/>
              </a:rPr>
              <a:t>Estimátor veličiny </a:t>
            </a:r>
            <a:r>
              <a:rPr lang="cs-CZ" i="1" dirty="0" smtClean="0">
                <a:latin typeface="+mj-lt"/>
              </a:rPr>
              <a:t>Q</a:t>
            </a:r>
          </a:p>
          <a:p>
            <a:r>
              <a:rPr lang="cs-CZ" dirty="0" smtClean="0">
                <a:latin typeface="+mj-lt"/>
              </a:rPr>
              <a:t>(náhodná veličina)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5061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Výchylka </a:t>
            </a:r>
            <a:r>
              <a:rPr lang="cs-CZ" dirty="0"/>
              <a:t>(</a:t>
            </a:r>
            <a:r>
              <a:rPr lang="cs-CZ" dirty="0" err="1"/>
              <a:t>bias</a:t>
            </a:r>
            <a:r>
              <a:rPr lang="cs-CZ" dirty="0"/>
              <a:t>) obecného estimátoru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Pokud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r>
              <a:rPr lang="cs-CZ" dirty="0" smtClean="0"/>
              <a:t>pak estimátor není nestranný (je vychýlený, „</a:t>
            </a:r>
            <a:r>
              <a:rPr lang="cs-CZ" b="1" dirty="0" err="1" smtClean="0"/>
              <a:t>biased</a:t>
            </a:r>
            <a:r>
              <a:rPr lang="cs-CZ" dirty="0" smtClean="0"/>
              <a:t>“).</a:t>
            </a:r>
          </a:p>
          <a:p>
            <a:endParaRPr lang="cs-CZ" dirty="0" smtClean="0"/>
          </a:p>
          <a:p>
            <a:r>
              <a:rPr lang="cs-CZ" dirty="0" smtClean="0"/>
              <a:t>Systematická chyba, </a:t>
            </a:r>
            <a:r>
              <a:rPr lang="cs-CZ" b="1" dirty="0" err="1" smtClean="0"/>
              <a:t>bias</a:t>
            </a:r>
            <a:endParaRPr lang="cs-CZ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p:graphicFrame>
        <p:nvGraphicFramePr>
          <p:cNvPr id="335874" name="Object 2"/>
          <p:cNvGraphicFramePr>
            <a:graphicFrameLocks noChangeAspect="1"/>
          </p:cNvGraphicFramePr>
          <p:nvPr/>
        </p:nvGraphicFramePr>
        <p:xfrm>
          <a:off x="3867150" y="2295525"/>
          <a:ext cx="1408113" cy="496888"/>
        </p:xfrm>
        <a:graphic>
          <a:graphicData uri="http://schemas.openxmlformats.org/presentationml/2006/ole">
            <p:oleObj spid="_x0000_s378940" name="Rovnice" r:id="rId3" imgW="609336" imgH="215806" progId="Equation.3">
              <p:embed/>
            </p:oleObj>
          </a:graphicData>
        </a:graphic>
      </p:graphicFrame>
      <p:graphicFrame>
        <p:nvGraphicFramePr>
          <p:cNvPr id="335875" name="Object 3"/>
          <p:cNvGraphicFramePr>
            <a:graphicFrameLocks noChangeAspect="1"/>
          </p:cNvGraphicFramePr>
          <p:nvPr/>
        </p:nvGraphicFramePr>
        <p:xfrm>
          <a:off x="3459163" y="4773613"/>
          <a:ext cx="1962150" cy="498475"/>
        </p:xfrm>
        <a:graphic>
          <a:graphicData uri="http://schemas.openxmlformats.org/presentationml/2006/ole">
            <p:oleObj spid="_x0000_s378941" name="Rovnice" r:id="rId4" imgW="850531" imgH="215806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09333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435280" cy="1139825"/>
          </a:xfrm>
        </p:spPr>
        <p:txBody>
          <a:bodyPr/>
          <a:lstStyle/>
          <a:p>
            <a:r>
              <a:rPr lang="cs-CZ" dirty="0" smtClean="0"/>
              <a:t>Konzistence (obecného estimátoru)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Uvažujme sekundární estimátor (</a:t>
            </a:r>
            <a:r>
              <a:rPr lang="cs-CZ" i="1" dirty="0" smtClean="0"/>
              <a:t>N</a:t>
            </a:r>
            <a:r>
              <a:rPr lang="cs-CZ" dirty="0" smtClean="0"/>
              <a:t> vzorků):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Estimátor </a:t>
            </a:r>
            <a:r>
              <a:rPr lang="cs-CZ" i="1" dirty="0" smtClean="0"/>
              <a:t>F</a:t>
            </a:r>
            <a:r>
              <a:rPr lang="cs-CZ" i="1" baseline="-25000" dirty="0" smtClean="0"/>
              <a:t>N</a:t>
            </a:r>
            <a:r>
              <a:rPr lang="cs-CZ" dirty="0" smtClean="0"/>
              <a:t> je </a:t>
            </a:r>
            <a:r>
              <a:rPr lang="cs-CZ" b="1" dirty="0" smtClean="0"/>
              <a:t>konzistentní</a:t>
            </a:r>
            <a:r>
              <a:rPr lang="cs-CZ" dirty="0" smtClean="0"/>
              <a:t> pokud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tj. pokud </a:t>
            </a:r>
            <a:r>
              <a:rPr lang="cs-CZ" b="1" dirty="0" smtClean="0"/>
              <a:t>chyba</a:t>
            </a:r>
            <a:r>
              <a:rPr lang="cs-CZ" dirty="0" smtClean="0"/>
              <a:t> </a:t>
            </a:r>
            <a:r>
              <a:rPr lang="cs-CZ" i="1" dirty="0" smtClean="0"/>
              <a:t>F</a:t>
            </a:r>
            <a:r>
              <a:rPr lang="cs-CZ" i="1" baseline="-25000" dirty="0" smtClean="0"/>
              <a:t>N</a:t>
            </a:r>
            <a:r>
              <a:rPr lang="cs-CZ" dirty="0" smtClean="0"/>
              <a:t> – </a:t>
            </a:r>
            <a:r>
              <a:rPr lang="cs-CZ" i="1" dirty="0" smtClean="0"/>
              <a:t>Q</a:t>
            </a:r>
            <a:r>
              <a:rPr lang="cs-CZ" dirty="0" smtClean="0"/>
              <a:t> jde k nule s pravděpodobností 1.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  <p:graphicFrame>
        <p:nvGraphicFramePr>
          <p:cNvPr id="10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849563" y="2204864"/>
          <a:ext cx="3444875" cy="525463"/>
        </p:xfrm>
        <a:graphic>
          <a:graphicData uri="http://schemas.openxmlformats.org/presentationml/2006/ole">
            <p:oleObj spid="_x0000_s379935" name="Rovnice" r:id="rId3" imgW="1498600" imgH="228600" progId="Equation.3">
              <p:embed/>
            </p:oleObj>
          </a:graphicData>
        </a:graphic>
      </p:graphicFrame>
      <p:pic>
        <p:nvPicPr>
          <p:cNvPr id="3420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2139" y="4221088"/>
            <a:ext cx="3879723" cy="96507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8096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435280" cy="1139825"/>
          </a:xfrm>
        </p:spPr>
        <p:txBody>
          <a:bodyPr/>
          <a:lstStyle/>
          <a:p>
            <a:r>
              <a:rPr lang="cs-CZ" dirty="0" smtClean="0"/>
              <a:t>Konzistence (obecného estimátoru)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Postačující podmínka pro konzistenci estimátoru: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pPr>
              <a:buNone/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(tj. ne každý nestranný estimátor je konzistentní)</a:t>
            </a:r>
          </a:p>
          <a:p>
            <a:pPr lvl="1"/>
            <a:endParaRPr lang="cs-CZ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  <p:pic>
        <p:nvPicPr>
          <p:cNvPr id="3409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6648" y="2636912"/>
            <a:ext cx="4870704" cy="73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>
            <a:stCxn id="12" idx="0"/>
          </p:cNvCxnSpPr>
          <p:nvPr/>
        </p:nvCxnSpPr>
        <p:spPr>
          <a:xfrm flipV="1">
            <a:off x="3023223" y="3275692"/>
            <a:ext cx="36609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77615" y="3851756"/>
            <a:ext cx="6912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dirty="0" err="1" smtClean="0">
                <a:latin typeface="+mj-lt"/>
              </a:rPr>
              <a:t>bias</a:t>
            </a:r>
            <a:endParaRPr lang="en-US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855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Zobrazovací algoritmy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Nestranné (</a:t>
            </a:r>
            <a:r>
              <a:rPr lang="en-US" b="1" dirty="0" smtClean="0"/>
              <a:t>unbiased</a:t>
            </a:r>
            <a:r>
              <a:rPr lang="cs-CZ" b="1" dirty="0" smtClean="0"/>
              <a:t>)</a:t>
            </a:r>
          </a:p>
          <a:p>
            <a:pPr lvl="1"/>
            <a:r>
              <a:rPr lang="cs-CZ" dirty="0" smtClean="0"/>
              <a:t>Sledování cest (</a:t>
            </a:r>
            <a:r>
              <a:rPr lang="en-US" dirty="0" smtClean="0"/>
              <a:t>path tracing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Obousměrné sledování cest (</a:t>
            </a:r>
            <a:r>
              <a:rPr lang="en-US" dirty="0" smtClean="0"/>
              <a:t>bidirectional path tracing</a:t>
            </a:r>
            <a:r>
              <a:rPr lang="cs-CZ" dirty="0" smtClean="0"/>
              <a:t>)</a:t>
            </a:r>
          </a:p>
          <a:p>
            <a:pPr lvl="1"/>
            <a:r>
              <a:rPr lang="en-US" dirty="0" smtClean="0"/>
              <a:t>Metropolis light transport</a:t>
            </a:r>
          </a:p>
          <a:p>
            <a:pPr lvl="1"/>
            <a:endParaRPr lang="cs-CZ" dirty="0" smtClean="0"/>
          </a:p>
          <a:p>
            <a:r>
              <a:rPr lang="cs-CZ" b="1" dirty="0" smtClean="0"/>
              <a:t>Konzistentní (</a:t>
            </a:r>
            <a:r>
              <a:rPr lang="en-US" b="1" dirty="0" smtClean="0"/>
              <a:t>consistent</a:t>
            </a:r>
            <a:r>
              <a:rPr lang="cs-CZ" b="1" dirty="0" smtClean="0"/>
              <a:t>)</a:t>
            </a:r>
          </a:p>
          <a:p>
            <a:pPr lvl="1"/>
            <a:r>
              <a:rPr lang="cs-CZ" dirty="0" smtClean="0"/>
              <a:t>Progresivní fotonové mapy (</a:t>
            </a:r>
            <a:r>
              <a:rPr lang="en-US" dirty="0" smtClean="0"/>
              <a:t>progressive photon mapping</a:t>
            </a:r>
            <a:r>
              <a:rPr lang="cs-CZ" dirty="0" smtClean="0"/>
              <a:t>)</a:t>
            </a:r>
          </a:p>
          <a:p>
            <a:pPr lvl="1"/>
            <a:endParaRPr lang="cs-CZ" dirty="0" smtClean="0"/>
          </a:p>
          <a:p>
            <a:r>
              <a:rPr lang="cs-CZ" b="1" dirty="0" smtClean="0"/>
              <a:t>Nekonzistentní, vychýlené (</a:t>
            </a:r>
            <a:r>
              <a:rPr lang="en-US" b="1" dirty="0" smtClean="0"/>
              <a:t>biased</a:t>
            </a:r>
            <a:r>
              <a:rPr lang="cs-CZ" b="1" dirty="0" smtClean="0"/>
              <a:t>)</a:t>
            </a:r>
          </a:p>
          <a:p>
            <a:pPr lvl="1"/>
            <a:r>
              <a:rPr lang="cs-CZ" dirty="0" smtClean="0"/>
              <a:t>Fotonové mapy (</a:t>
            </a:r>
            <a:r>
              <a:rPr lang="en-US" dirty="0" smtClean="0"/>
              <a:t>photon mapping</a:t>
            </a:r>
            <a:r>
              <a:rPr lang="cs-CZ" dirty="0" smtClean="0"/>
              <a:t>)</a:t>
            </a:r>
          </a:p>
          <a:p>
            <a:pPr lvl="1"/>
            <a:r>
              <a:rPr lang="en-US" dirty="0" smtClean="0"/>
              <a:t>Irradiance / radiance caching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7899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Střední kvadratická chyba</a:t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en-US" dirty="0" smtClean="0"/>
              <a:t>Mean Squared Error </a:t>
            </a:r>
            <a:r>
              <a:rPr lang="cs-CZ" dirty="0" smtClean="0"/>
              <a:t>– MSE)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Definice</a:t>
            </a:r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r>
              <a:rPr lang="cs-CZ" b="1" dirty="0" smtClean="0"/>
              <a:t>Platí</a:t>
            </a:r>
          </a:p>
          <a:p>
            <a:endParaRPr lang="cs-CZ" b="1" dirty="0" smtClean="0"/>
          </a:p>
          <a:p>
            <a:endParaRPr lang="cs-CZ" b="1" dirty="0" smtClean="0"/>
          </a:p>
          <a:p>
            <a:pPr lvl="1"/>
            <a:r>
              <a:rPr lang="cs-CZ" dirty="0" smtClean="0"/>
              <a:t>Důkaz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  <p:pic>
        <p:nvPicPr>
          <p:cNvPr id="3430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0620" y="5116179"/>
            <a:ext cx="7230268" cy="119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43045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639219" y="2060848"/>
          <a:ext cx="3865562" cy="615950"/>
        </p:xfrm>
        <a:graphic>
          <a:graphicData uri="http://schemas.openxmlformats.org/presentationml/2006/ole">
            <p:oleObj spid="_x0000_s380988" name="Rovnice" r:id="rId4" imgW="1435100" imgH="228600" progId="Equation.3">
              <p:embed/>
            </p:oleObj>
          </a:graphicData>
        </a:graphic>
      </p:graphicFrame>
      <p:sp>
        <p:nvSpPr>
          <p:cNvPr id="11" name="Rectangle 10"/>
          <p:cNvSpPr/>
          <p:nvPr/>
        </p:nvSpPr>
        <p:spPr>
          <a:xfrm>
            <a:off x="2483768" y="2060848"/>
            <a:ext cx="4248472" cy="7200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43046" name="Objec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820988" y="3860800"/>
          <a:ext cx="3502025" cy="525463"/>
        </p:xfrm>
        <a:graphic>
          <a:graphicData uri="http://schemas.openxmlformats.org/presentationml/2006/ole">
            <p:oleObj spid="_x0000_s380989" name="Rovnice" r:id="rId5" imgW="1524000" imgH="2286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47575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Střední kvadratická chyba</a:t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en-US" dirty="0" smtClean="0"/>
              <a:t>Mean Squared Error </a:t>
            </a:r>
            <a:r>
              <a:rPr lang="cs-CZ" dirty="0" smtClean="0"/>
              <a:t>– MSE)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Pokud </a:t>
            </a:r>
            <a:r>
              <a:rPr lang="cs-CZ" i="1" dirty="0" smtClean="0"/>
              <a:t>F</a:t>
            </a:r>
            <a:r>
              <a:rPr lang="cs-CZ" dirty="0" smtClean="0"/>
              <a:t> je nestranný, pak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tj. pro nestranný estimátor je snazší odhadnout chybu, protože rozptyl </a:t>
            </a:r>
            <a:r>
              <a:rPr lang="cs-CZ" dirty="0" err="1" smtClean="0"/>
              <a:t>estimátoru</a:t>
            </a:r>
            <a:r>
              <a:rPr lang="cs-CZ" dirty="0" smtClean="0"/>
              <a:t> lze odhadnout ze vzorků </a:t>
            </a:r>
            <a:r>
              <a:rPr lang="cs-CZ" i="1" dirty="0" err="1" smtClean="0"/>
              <a:t>Y</a:t>
            </a:r>
            <a:r>
              <a:rPr lang="cs-CZ" i="1" baseline="-25000" dirty="0" err="1" smtClean="0"/>
              <a:t>i</a:t>
            </a:r>
            <a:r>
              <a:rPr lang="cs-CZ" dirty="0" smtClean="0"/>
              <a:t>:</a:t>
            </a:r>
          </a:p>
          <a:p>
            <a:r>
              <a:rPr lang="cs-CZ" dirty="0" smtClean="0"/>
              <a:t>Nestranný </a:t>
            </a:r>
            <a:r>
              <a:rPr lang="cs-CZ" b="1" dirty="0" smtClean="0"/>
              <a:t>estimátor rozptylu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  <p:graphicFrame>
        <p:nvGraphicFramePr>
          <p:cNvPr id="343046" name="Objec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400425" y="2528639"/>
          <a:ext cx="2343150" cy="468313"/>
        </p:xfrm>
        <a:graphic>
          <a:graphicData uri="http://schemas.openxmlformats.org/presentationml/2006/ole">
            <p:oleObj spid="_x0000_s381983" name="Rovnice" r:id="rId3" imgW="1016000" imgH="203200" progId="Equation.3">
              <p:embed/>
            </p:oleObj>
          </a:graphicData>
        </a:graphic>
      </p:graphicFrame>
      <p:pic>
        <p:nvPicPr>
          <p:cNvPr id="3440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889335"/>
            <a:ext cx="7772400" cy="127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2508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Účinnost </a:t>
            </a:r>
            <a:r>
              <a:rPr lang="cs-CZ" dirty="0" err="1" smtClean="0"/>
              <a:t>estimátoru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 nestranný estimátor je </a:t>
            </a:r>
            <a:r>
              <a:rPr lang="cs-CZ" b="1" dirty="0" smtClean="0"/>
              <a:t>účinnost</a:t>
            </a:r>
            <a:r>
              <a:rPr lang="cs-CZ" dirty="0" smtClean="0"/>
              <a:t> (eficience, </a:t>
            </a:r>
            <a:r>
              <a:rPr lang="cs-CZ" dirty="0" err="1" smtClean="0"/>
              <a:t>angl</a:t>
            </a:r>
            <a:r>
              <a:rPr lang="cs-CZ" dirty="0" smtClean="0"/>
              <a:t>. </a:t>
            </a:r>
            <a:r>
              <a:rPr lang="cs-CZ" dirty="0" err="1" smtClean="0"/>
              <a:t>efficiency</a:t>
            </a:r>
            <a:r>
              <a:rPr lang="cs-CZ" dirty="0" smtClean="0"/>
              <a:t>) </a:t>
            </a:r>
            <a:r>
              <a:rPr lang="cs-CZ" smtClean="0"/>
              <a:t>dána vztahem: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  <p:pic>
        <p:nvPicPr>
          <p:cNvPr id="345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3298" y="3037873"/>
            <a:ext cx="3342878" cy="103919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7" name="Straight Arrow Connector 6"/>
          <p:cNvCxnSpPr>
            <a:stCxn id="8" idx="0"/>
          </p:cNvCxnSpPr>
          <p:nvPr/>
        </p:nvCxnSpPr>
        <p:spPr>
          <a:xfrm flipV="1">
            <a:off x="3810745" y="4149080"/>
            <a:ext cx="617239" cy="9361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03848" y="5085184"/>
            <a:ext cx="1213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b="1" dirty="0" smtClean="0">
                <a:latin typeface="+mj-lt"/>
              </a:rPr>
              <a:t>rozptyl</a:t>
            </a:r>
            <a:endParaRPr lang="en-US" sz="22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84168" y="5085184"/>
            <a:ext cx="277511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b="1" dirty="0" smtClean="0">
                <a:latin typeface="+mj-lt"/>
              </a:rPr>
              <a:t>čas výpočtu</a:t>
            </a:r>
            <a:r>
              <a:rPr lang="cs-CZ" sz="2200" dirty="0" smtClean="0">
                <a:latin typeface="+mj-lt"/>
              </a:rPr>
              <a:t> (počet </a:t>
            </a:r>
            <a:br>
              <a:rPr lang="cs-CZ" sz="2200" dirty="0" smtClean="0">
                <a:latin typeface="+mj-lt"/>
              </a:rPr>
            </a:br>
            <a:r>
              <a:rPr lang="cs-CZ" sz="2200" dirty="0" smtClean="0">
                <a:latin typeface="+mj-lt"/>
              </a:rPr>
              <a:t>operací, např. počet</a:t>
            </a:r>
            <a:br>
              <a:rPr lang="cs-CZ" sz="2200" dirty="0" smtClean="0">
                <a:latin typeface="+mj-lt"/>
              </a:rPr>
            </a:br>
            <a:r>
              <a:rPr lang="cs-CZ" sz="2200" dirty="0" smtClean="0">
                <a:latin typeface="+mj-lt"/>
              </a:rPr>
              <a:t>vržených paprsků) </a:t>
            </a:r>
            <a:endParaRPr lang="en-US" sz="2200" dirty="0">
              <a:latin typeface="+mj-l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436096" y="4149080"/>
            <a:ext cx="1199373" cy="1008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2376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cs-CZ" b="1" dirty="0" smtClean="0"/>
              <a:t>Metody snížení rozptylu MC </a:t>
            </a:r>
            <a:r>
              <a:rPr lang="cs-CZ" b="1" dirty="0" err="1" smtClean="0"/>
              <a:t>estimátorů</a:t>
            </a:r>
            <a:endParaRPr lang="cs-CZ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132646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Metoda Monte Carlo</a:t>
            </a:r>
            <a:endParaRPr lang="en-US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Simuluje </a:t>
            </a:r>
            <a:r>
              <a:rPr lang="cs-CZ" dirty="0"/>
              <a:t>se mnoho případů daného děje, například</a:t>
            </a:r>
            <a:r>
              <a:rPr lang="cs-CZ" dirty="0" smtClean="0"/>
              <a:t>:</a:t>
            </a:r>
          </a:p>
          <a:p>
            <a:endParaRPr lang="cs-CZ" dirty="0"/>
          </a:p>
          <a:p>
            <a:pPr lvl="1"/>
            <a:r>
              <a:rPr lang="cs-CZ" smtClean="0"/>
              <a:t>Neutrony </a:t>
            </a:r>
            <a:r>
              <a:rPr lang="cs-CZ" dirty="0" smtClean="0"/>
              <a:t>– vznik</a:t>
            </a:r>
            <a:r>
              <a:rPr lang="cs-CZ" dirty="0"/>
              <a:t>, zánik, srážky s atomy </a:t>
            </a:r>
            <a:r>
              <a:rPr lang="cs-CZ" dirty="0" smtClean="0"/>
              <a:t>vodíku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Úlohy hromadné obsluhy – chování počítačových sítí, dopravní </a:t>
            </a:r>
            <a:r>
              <a:rPr lang="cs-CZ" dirty="0" smtClean="0"/>
              <a:t>situace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Sociologické a ekonomické modely – demografie, vývoj inflace, pojišťovnictví atd.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 snížení rozptylu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Importance sampling (vzorkování podle důležitosti)</a:t>
            </a:r>
          </a:p>
          <a:p>
            <a:pPr marL="801687" lvl="1" indent="-457200">
              <a:buFont typeface="+mj-lt"/>
              <a:buAutoNum type="alphaLcParenR"/>
            </a:pPr>
            <a:r>
              <a:rPr lang="cs-CZ" dirty="0" smtClean="0"/>
              <a:t>Podle BRDF (nejčastější)</a:t>
            </a:r>
          </a:p>
          <a:p>
            <a:pPr marL="801687" lvl="1" indent="-457200">
              <a:buFont typeface="+mj-lt"/>
              <a:buAutoNum type="alphaLcParenR"/>
            </a:pPr>
            <a:r>
              <a:rPr lang="cs-CZ" dirty="0" smtClean="0"/>
              <a:t>Podle </a:t>
            </a:r>
            <a:r>
              <a:rPr lang="cs-CZ" i="1" dirty="0" smtClean="0"/>
              <a:t>L</a:t>
            </a:r>
            <a:r>
              <a:rPr lang="cs-CZ" baseline="-25000" dirty="0" smtClean="0"/>
              <a:t>i</a:t>
            </a:r>
            <a:r>
              <a:rPr lang="cs-CZ" dirty="0" smtClean="0"/>
              <a:t> (pokud známo: přímé osvětlení)</a:t>
            </a:r>
          </a:p>
          <a:p>
            <a:pPr lvl="1"/>
            <a:r>
              <a:rPr lang="cs-CZ" dirty="0" smtClean="0"/>
              <a:t>V syntéze obrazu je IS </a:t>
            </a:r>
            <a:r>
              <a:rPr lang="cs-CZ" b="1" dirty="0" smtClean="0"/>
              <a:t>nejčastěji používaná metoda</a:t>
            </a:r>
          </a:p>
          <a:p>
            <a:endParaRPr lang="cs-CZ" dirty="0" smtClean="0"/>
          </a:p>
          <a:p>
            <a:r>
              <a:rPr lang="cs-CZ" dirty="0" smtClean="0"/>
              <a:t>Řídící funkce (</a:t>
            </a:r>
            <a:r>
              <a:rPr lang="cs-CZ" dirty="0" err="1" smtClean="0"/>
              <a:t>control</a:t>
            </a:r>
            <a:r>
              <a:rPr lang="cs-CZ" dirty="0" smtClean="0"/>
              <a:t> </a:t>
            </a:r>
            <a:r>
              <a:rPr lang="cs-CZ" dirty="0" err="1" smtClean="0"/>
              <a:t>variates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smtClean="0"/>
              <a:t>Lepší rozložení vzorků</a:t>
            </a:r>
          </a:p>
          <a:p>
            <a:pPr lvl="1"/>
            <a:r>
              <a:rPr lang="cs-CZ" dirty="0" smtClean="0"/>
              <a:t>Stratifikace</a:t>
            </a:r>
          </a:p>
          <a:p>
            <a:pPr lvl="1"/>
            <a:r>
              <a:rPr lang="cs-CZ" dirty="0" smtClean="0"/>
              <a:t>quasi-</a:t>
            </a:r>
            <a:r>
              <a:rPr lang="cs-CZ" dirty="0" err="1" smtClean="0"/>
              <a:t>Monte</a:t>
            </a:r>
            <a:r>
              <a:rPr lang="cs-CZ" dirty="0" smtClean="0"/>
              <a:t> </a:t>
            </a:r>
            <a:r>
              <a:rPr lang="cs-CZ" dirty="0" err="1" smtClean="0"/>
              <a:t>Carlo</a:t>
            </a:r>
            <a:r>
              <a:rPr lang="cs-CZ" dirty="0" smtClean="0"/>
              <a:t> (QMC)</a:t>
            </a:r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521358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Vzorkování podle důležitosti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5000"/>
              </a:lnSpc>
              <a:spcBef>
                <a:spcPct val="75000"/>
              </a:spcBef>
              <a:buClr>
                <a:schemeClr val="accent1"/>
              </a:buClr>
              <a:buSzPct val="90000"/>
            </a:pPr>
            <a:r>
              <a:rPr lang="cs-CZ" dirty="0" smtClean="0"/>
              <a:t>Některé části vzorkovaného intervalu jsou </a:t>
            </a:r>
            <a:r>
              <a:rPr lang="cs-CZ" b="1" dirty="0" smtClean="0"/>
              <a:t>důležitější</a:t>
            </a:r>
            <a:r>
              <a:rPr lang="cs-CZ" dirty="0" smtClean="0"/>
              <a:t>, protože zde má </a:t>
            </a:r>
            <a:r>
              <a:rPr lang="cs-CZ" i="1" dirty="0" smtClean="0">
                <a:latin typeface="+mj-lt"/>
              </a:rPr>
              <a:t>f</a:t>
            </a:r>
            <a:r>
              <a:rPr lang="cs-CZ" dirty="0" smtClean="0"/>
              <a:t> větší hodnotu</a:t>
            </a:r>
          </a:p>
          <a:p>
            <a:pPr lvl="1">
              <a:lnSpc>
                <a:spcPct val="95000"/>
              </a:lnSpc>
              <a:spcBef>
                <a:spcPct val="10000"/>
              </a:spcBef>
              <a:buSzPct val="75000"/>
            </a:pPr>
            <a:r>
              <a:rPr lang="cs-CZ" dirty="0" smtClean="0"/>
              <a:t>Vzorky z těchto oblastí mají větší vliv na výsledek</a:t>
            </a:r>
          </a:p>
          <a:p>
            <a:pPr lvl="1">
              <a:lnSpc>
                <a:spcPct val="95000"/>
              </a:lnSpc>
              <a:spcBef>
                <a:spcPct val="10000"/>
              </a:spcBef>
              <a:buSzPct val="75000"/>
            </a:pPr>
            <a:endParaRPr lang="cs-CZ" dirty="0" smtClean="0"/>
          </a:p>
          <a:p>
            <a:pPr>
              <a:lnSpc>
                <a:spcPct val="95000"/>
              </a:lnSpc>
              <a:spcBef>
                <a:spcPct val="10000"/>
              </a:spcBef>
              <a:buSzPct val="75000"/>
            </a:pPr>
            <a:r>
              <a:rPr lang="cs-CZ" dirty="0" smtClean="0"/>
              <a:t>Vzorkování podle důležitosti (“</a:t>
            </a:r>
            <a:r>
              <a:rPr lang="cs-CZ" b="1" dirty="0" err="1" smtClean="0"/>
              <a:t>importance</a:t>
            </a:r>
            <a:r>
              <a:rPr lang="cs-CZ" b="1" dirty="0" smtClean="0"/>
              <a:t> </a:t>
            </a:r>
            <a:r>
              <a:rPr lang="cs-CZ" b="1" dirty="0" err="1" smtClean="0"/>
              <a:t>sampling</a:t>
            </a:r>
            <a:r>
              <a:rPr lang="cs-CZ" dirty="0" smtClean="0"/>
              <a:t>”) umisťuje vzorky přednostně do takových oblastí</a:t>
            </a:r>
          </a:p>
          <a:p>
            <a:pPr lvl="1">
              <a:lnSpc>
                <a:spcPct val="95000"/>
              </a:lnSpc>
              <a:spcBef>
                <a:spcPct val="10000"/>
              </a:spcBef>
              <a:buSzPct val="75000"/>
            </a:pPr>
            <a:endParaRPr lang="cs-CZ" dirty="0" smtClean="0"/>
          </a:p>
          <a:p>
            <a:pPr lvl="1">
              <a:lnSpc>
                <a:spcPct val="95000"/>
              </a:lnSpc>
              <a:spcBef>
                <a:spcPct val="10000"/>
              </a:spcBef>
              <a:buSzPct val="75000"/>
            </a:pPr>
            <a:r>
              <a:rPr lang="cs-CZ" dirty="0" smtClean="0"/>
              <a:t>Tj. </a:t>
            </a:r>
            <a:r>
              <a:rPr lang="cs-CZ" b="1" dirty="0" err="1" smtClean="0"/>
              <a:t>pdf</a:t>
            </a:r>
            <a:r>
              <a:rPr lang="cs-CZ" dirty="0" smtClean="0"/>
              <a:t> </a:t>
            </a:r>
            <a:r>
              <a:rPr lang="cs-CZ" i="1" dirty="0" smtClean="0"/>
              <a:t>p</a:t>
            </a:r>
            <a:r>
              <a:rPr lang="cs-CZ" dirty="0" smtClean="0"/>
              <a:t> je „ podobná“ </a:t>
            </a:r>
            <a:r>
              <a:rPr lang="cs-CZ" dirty="0" err="1" smtClean="0"/>
              <a:t>integrandu</a:t>
            </a:r>
            <a:endParaRPr lang="cs-CZ" dirty="0" smtClean="0"/>
          </a:p>
          <a:p>
            <a:pPr>
              <a:lnSpc>
                <a:spcPct val="95000"/>
              </a:lnSpc>
              <a:spcBef>
                <a:spcPct val="10000"/>
              </a:spcBef>
              <a:buSzPct val="75000"/>
            </a:pPr>
            <a:endParaRPr lang="cs-CZ" dirty="0" smtClean="0"/>
          </a:p>
          <a:p>
            <a:pPr>
              <a:lnSpc>
                <a:spcPct val="95000"/>
              </a:lnSpc>
              <a:spcBef>
                <a:spcPct val="10000"/>
              </a:spcBef>
              <a:buSzPct val="75000"/>
            </a:pPr>
            <a:r>
              <a:rPr lang="cs-CZ" b="1" dirty="0" smtClean="0"/>
              <a:t>Menší rozptyl </a:t>
            </a:r>
            <a:r>
              <a:rPr lang="cs-CZ" dirty="0" smtClean="0"/>
              <a:t>při zachování nestrannosti</a:t>
            </a:r>
          </a:p>
          <a:p>
            <a:pPr>
              <a:lnSpc>
                <a:spcPct val="95000"/>
              </a:lnSpc>
              <a:spcBef>
                <a:spcPct val="10000"/>
              </a:spcBef>
              <a:buSzPct val="75000"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86964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cs-CZ"/>
              <a:t>Vzorkování podle důležitosti</a:t>
            </a:r>
            <a:endParaRPr lang="cs-CZ">
              <a:latin typeface="Arial CE" charset="-18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719513" y="5578475"/>
            <a:ext cx="589906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800" b="1" dirty="0" smtClean="0">
                <a:latin typeface="+mj-lt"/>
              </a:rPr>
              <a:t>X</a:t>
            </a:r>
            <a:r>
              <a:rPr lang="cs-CZ" sz="2800" b="1" baseline="-25000" dirty="0" smtClean="0">
                <a:latin typeface="+mj-lt"/>
              </a:rPr>
              <a:t>1</a:t>
            </a:r>
            <a:endParaRPr lang="cs-CZ" sz="2800" b="1" baseline="-25000" dirty="0">
              <a:latin typeface="+mj-lt"/>
            </a:endParaRPr>
          </a:p>
        </p:txBody>
      </p:sp>
      <p:sp>
        <p:nvSpPr>
          <p:cNvPr id="29700" name="Freeform 4"/>
          <p:cNvSpPr>
            <a:spLocks/>
          </p:cNvSpPr>
          <p:nvPr/>
        </p:nvSpPr>
        <p:spPr bwMode="auto">
          <a:xfrm>
            <a:off x="1981200" y="2438400"/>
            <a:ext cx="4954588" cy="3049588"/>
          </a:xfrm>
          <a:custGeom>
            <a:avLst/>
            <a:gdLst/>
            <a:ahLst/>
            <a:cxnLst>
              <a:cxn ang="0">
                <a:pos x="0" y="1392"/>
              </a:cxn>
              <a:cxn ang="0">
                <a:pos x="192" y="816"/>
              </a:cxn>
              <a:cxn ang="0">
                <a:pos x="432" y="336"/>
              </a:cxn>
              <a:cxn ang="0">
                <a:pos x="720" y="48"/>
              </a:cxn>
              <a:cxn ang="0">
                <a:pos x="864" y="0"/>
              </a:cxn>
              <a:cxn ang="0">
                <a:pos x="960" y="0"/>
              </a:cxn>
              <a:cxn ang="0">
                <a:pos x="1104" y="48"/>
              </a:cxn>
              <a:cxn ang="0">
                <a:pos x="1248" y="192"/>
              </a:cxn>
              <a:cxn ang="0">
                <a:pos x="1392" y="432"/>
              </a:cxn>
              <a:cxn ang="0">
                <a:pos x="1536" y="576"/>
              </a:cxn>
              <a:cxn ang="0">
                <a:pos x="1680" y="624"/>
              </a:cxn>
              <a:cxn ang="0">
                <a:pos x="1824" y="624"/>
              </a:cxn>
              <a:cxn ang="0">
                <a:pos x="1968" y="528"/>
              </a:cxn>
              <a:cxn ang="0">
                <a:pos x="2064" y="480"/>
              </a:cxn>
              <a:cxn ang="0">
                <a:pos x="2208" y="480"/>
              </a:cxn>
              <a:cxn ang="0">
                <a:pos x="2352" y="480"/>
              </a:cxn>
              <a:cxn ang="0">
                <a:pos x="2448" y="528"/>
              </a:cxn>
              <a:cxn ang="0">
                <a:pos x="2592" y="624"/>
              </a:cxn>
              <a:cxn ang="0">
                <a:pos x="2736" y="768"/>
              </a:cxn>
              <a:cxn ang="0">
                <a:pos x="2832" y="912"/>
              </a:cxn>
              <a:cxn ang="0">
                <a:pos x="2928" y="1104"/>
              </a:cxn>
              <a:cxn ang="0">
                <a:pos x="3024" y="1200"/>
              </a:cxn>
              <a:cxn ang="0">
                <a:pos x="3120" y="1248"/>
              </a:cxn>
              <a:cxn ang="0">
                <a:pos x="3120" y="1920"/>
              </a:cxn>
              <a:cxn ang="0">
                <a:pos x="0" y="1920"/>
              </a:cxn>
              <a:cxn ang="0">
                <a:pos x="0" y="1392"/>
              </a:cxn>
            </a:cxnLst>
            <a:rect l="0" t="0" r="r" b="b"/>
            <a:pathLst>
              <a:path w="3121" h="1921">
                <a:moveTo>
                  <a:pt x="0" y="1392"/>
                </a:moveTo>
                <a:lnTo>
                  <a:pt x="192" y="816"/>
                </a:lnTo>
                <a:lnTo>
                  <a:pt x="432" y="336"/>
                </a:lnTo>
                <a:lnTo>
                  <a:pt x="720" y="48"/>
                </a:lnTo>
                <a:lnTo>
                  <a:pt x="864" y="0"/>
                </a:lnTo>
                <a:lnTo>
                  <a:pt x="960" y="0"/>
                </a:lnTo>
                <a:lnTo>
                  <a:pt x="1104" y="48"/>
                </a:lnTo>
                <a:lnTo>
                  <a:pt x="1248" y="192"/>
                </a:lnTo>
                <a:lnTo>
                  <a:pt x="1392" y="432"/>
                </a:lnTo>
                <a:lnTo>
                  <a:pt x="1536" y="576"/>
                </a:lnTo>
                <a:lnTo>
                  <a:pt x="1680" y="624"/>
                </a:lnTo>
                <a:lnTo>
                  <a:pt x="1824" y="624"/>
                </a:lnTo>
                <a:lnTo>
                  <a:pt x="1968" y="528"/>
                </a:lnTo>
                <a:lnTo>
                  <a:pt x="2064" y="480"/>
                </a:lnTo>
                <a:lnTo>
                  <a:pt x="2208" y="480"/>
                </a:lnTo>
                <a:lnTo>
                  <a:pt x="2352" y="480"/>
                </a:lnTo>
                <a:lnTo>
                  <a:pt x="2448" y="528"/>
                </a:lnTo>
                <a:lnTo>
                  <a:pt x="2592" y="624"/>
                </a:lnTo>
                <a:lnTo>
                  <a:pt x="2736" y="768"/>
                </a:lnTo>
                <a:lnTo>
                  <a:pt x="2832" y="912"/>
                </a:lnTo>
                <a:lnTo>
                  <a:pt x="2928" y="1104"/>
                </a:lnTo>
                <a:lnTo>
                  <a:pt x="3024" y="1200"/>
                </a:lnTo>
                <a:lnTo>
                  <a:pt x="3120" y="1248"/>
                </a:lnTo>
                <a:lnTo>
                  <a:pt x="3120" y="1920"/>
                </a:lnTo>
                <a:lnTo>
                  <a:pt x="0" y="1920"/>
                </a:lnTo>
                <a:lnTo>
                  <a:pt x="0" y="1392"/>
                </a:lnTo>
              </a:path>
            </a:pathLst>
          </a:custGeom>
          <a:pattFill prst="pct25">
            <a:fgClr>
              <a:srgbClr val="FFC5CF"/>
            </a:fgClr>
            <a:bgClr>
              <a:schemeClr val="bg1"/>
            </a:bgClr>
          </a:patt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993900" y="1993900"/>
            <a:ext cx="4927600" cy="3479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V="1">
            <a:off x="3886200" y="2662238"/>
            <a:ext cx="0" cy="2830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81713" y="2987675"/>
            <a:ext cx="7334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cs-CZ" sz="2800" b="1">
                <a:latin typeface="Arial" pitchFamily="34" charset="0"/>
              </a:rPr>
              <a:t>f(x)</a:t>
            </a:r>
            <a:endParaRPr lang="cs-CZ" sz="2800" b="1">
              <a:latin typeface="Arial CE" charset="-18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1890713" y="5578475"/>
            <a:ext cx="37941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cs-CZ" sz="2800" b="1">
                <a:latin typeface="Arial" pitchFamily="34" charset="0"/>
              </a:rPr>
              <a:t>0</a:t>
            </a:r>
            <a:endParaRPr lang="cs-CZ" sz="2800" b="1">
              <a:latin typeface="Arial CE" charset="-18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6615113" y="5578475"/>
            <a:ext cx="37941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cs-CZ" sz="2800" b="1">
                <a:latin typeface="Arial" pitchFamily="34" charset="0"/>
              </a:rPr>
              <a:t>1</a:t>
            </a:r>
            <a:endParaRPr lang="cs-CZ" sz="2800" b="1">
              <a:latin typeface="Arial CE" charset="-18"/>
            </a:endParaRPr>
          </a:p>
        </p:txBody>
      </p:sp>
      <p:sp>
        <p:nvSpPr>
          <p:cNvPr id="29706" name="Freeform 10"/>
          <p:cNvSpPr>
            <a:spLocks/>
          </p:cNvSpPr>
          <p:nvPr/>
        </p:nvSpPr>
        <p:spPr bwMode="auto">
          <a:xfrm>
            <a:off x="1981200" y="4038600"/>
            <a:ext cx="4954588" cy="915988"/>
          </a:xfrm>
          <a:custGeom>
            <a:avLst/>
            <a:gdLst/>
            <a:ahLst/>
            <a:cxnLst>
              <a:cxn ang="0">
                <a:pos x="0" y="576"/>
              </a:cxn>
              <a:cxn ang="0">
                <a:pos x="336" y="288"/>
              </a:cxn>
              <a:cxn ang="0">
                <a:pos x="624" y="96"/>
              </a:cxn>
              <a:cxn ang="0">
                <a:pos x="864" y="0"/>
              </a:cxn>
              <a:cxn ang="0">
                <a:pos x="1104" y="0"/>
              </a:cxn>
              <a:cxn ang="0">
                <a:pos x="1392" y="48"/>
              </a:cxn>
              <a:cxn ang="0">
                <a:pos x="1677" y="86"/>
              </a:cxn>
              <a:cxn ang="0">
                <a:pos x="1872" y="96"/>
              </a:cxn>
              <a:cxn ang="0">
                <a:pos x="2109" y="102"/>
              </a:cxn>
              <a:cxn ang="0">
                <a:pos x="2307" y="115"/>
              </a:cxn>
              <a:cxn ang="0">
                <a:pos x="2496" y="144"/>
              </a:cxn>
              <a:cxn ang="0">
                <a:pos x="2832" y="240"/>
              </a:cxn>
              <a:cxn ang="0">
                <a:pos x="3072" y="288"/>
              </a:cxn>
              <a:cxn ang="0">
                <a:pos x="3120" y="288"/>
              </a:cxn>
            </a:cxnLst>
            <a:rect l="0" t="0" r="r" b="b"/>
            <a:pathLst>
              <a:path w="3121" h="577">
                <a:moveTo>
                  <a:pt x="0" y="576"/>
                </a:moveTo>
                <a:lnTo>
                  <a:pt x="336" y="288"/>
                </a:lnTo>
                <a:lnTo>
                  <a:pt x="624" y="96"/>
                </a:lnTo>
                <a:lnTo>
                  <a:pt x="864" y="0"/>
                </a:lnTo>
                <a:lnTo>
                  <a:pt x="1104" y="0"/>
                </a:lnTo>
                <a:lnTo>
                  <a:pt x="1392" y="48"/>
                </a:lnTo>
                <a:lnTo>
                  <a:pt x="1677" y="86"/>
                </a:lnTo>
                <a:lnTo>
                  <a:pt x="1872" y="96"/>
                </a:lnTo>
                <a:lnTo>
                  <a:pt x="2109" y="102"/>
                </a:lnTo>
                <a:lnTo>
                  <a:pt x="2307" y="115"/>
                </a:lnTo>
                <a:lnTo>
                  <a:pt x="2496" y="144"/>
                </a:lnTo>
                <a:lnTo>
                  <a:pt x="2832" y="240"/>
                </a:lnTo>
                <a:lnTo>
                  <a:pt x="3072" y="288"/>
                </a:lnTo>
                <a:lnTo>
                  <a:pt x="3120" y="288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6157913" y="4511675"/>
            <a:ext cx="833437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cs-CZ" sz="2800" b="1">
                <a:latin typeface="Arial" pitchFamily="34" charset="0"/>
              </a:rPr>
              <a:t>p(x)</a:t>
            </a:r>
            <a:endParaRPr lang="cs-CZ" sz="2800" b="1">
              <a:latin typeface="Arial CE" charset="-18"/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4938713" y="5578475"/>
            <a:ext cx="623570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800" b="1" dirty="0" smtClean="0">
                <a:latin typeface="+mj-lt"/>
              </a:rPr>
              <a:t>X</a:t>
            </a:r>
            <a:r>
              <a:rPr lang="cs-CZ" sz="2800" b="1" baseline="-25000" dirty="0" smtClean="0">
                <a:latin typeface="+mj-lt"/>
              </a:rPr>
              <a:t>2</a:t>
            </a:r>
            <a:endParaRPr lang="cs-CZ" sz="2800" b="1" baseline="-25000" dirty="0">
              <a:latin typeface="+mj-lt"/>
            </a:endParaRPr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 flipV="1">
            <a:off x="5181600" y="3249613"/>
            <a:ext cx="0" cy="2241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3338513" y="5578475"/>
            <a:ext cx="621966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800" b="1" dirty="0" smtClean="0">
                <a:latin typeface="+mj-lt"/>
              </a:rPr>
              <a:t>X</a:t>
            </a:r>
            <a:r>
              <a:rPr lang="cs-CZ" sz="2800" b="1" baseline="-25000" dirty="0" smtClean="0">
                <a:latin typeface="+mj-lt"/>
              </a:rPr>
              <a:t>3</a:t>
            </a:r>
            <a:endParaRPr lang="cs-CZ" sz="2800" b="1" baseline="-25000" dirty="0">
              <a:latin typeface="+mj-lt"/>
            </a:endParaRPr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 flipV="1">
            <a:off x="3505200" y="2433638"/>
            <a:ext cx="0" cy="3059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4405313" y="5578475"/>
            <a:ext cx="628378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800" b="1" dirty="0" smtClean="0">
                <a:latin typeface="+mj-lt"/>
              </a:rPr>
              <a:t>X</a:t>
            </a:r>
            <a:r>
              <a:rPr lang="cs-CZ" sz="2800" b="1" baseline="-25000" dirty="0" smtClean="0">
                <a:latin typeface="+mj-lt"/>
              </a:rPr>
              <a:t>4</a:t>
            </a:r>
            <a:endParaRPr lang="cs-CZ" sz="2800" b="1" baseline="-25000" dirty="0">
              <a:latin typeface="+mj-lt"/>
            </a:endParaRPr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 flipV="1">
            <a:off x="4572000" y="3424238"/>
            <a:ext cx="0" cy="2068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2728913" y="5578475"/>
            <a:ext cx="615554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800" b="1" dirty="0" smtClean="0">
                <a:latin typeface="+mj-lt"/>
              </a:rPr>
              <a:t>X</a:t>
            </a:r>
            <a:r>
              <a:rPr lang="cs-CZ" sz="2800" b="1" baseline="-25000" dirty="0" smtClean="0">
                <a:latin typeface="+mj-lt"/>
              </a:rPr>
              <a:t>5</a:t>
            </a:r>
            <a:endParaRPr lang="cs-CZ" sz="2800" b="1" baseline="-25000" dirty="0">
              <a:latin typeface="+mj-lt"/>
            </a:endParaRPr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 flipV="1">
            <a:off x="2895600" y="2738438"/>
            <a:ext cx="0" cy="2754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5776913" y="5578475"/>
            <a:ext cx="628378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800" b="1" dirty="0" smtClean="0">
                <a:latin typeface="+mj-lt"/>
              </a:rPr>
              <a:t>X</a:t>
            </a:r>
            <a:r>
              <a:rPr lang="cs-CZ" sz="2800" b="1" baseline="-25000" dirty="0" smtClean="0">
                <a:latin typeface="+mj-lt"/>
              </a:rPr>
              <a:t>6</a:t>
            </a:r>
            <a:endParaRPr lang="cs-CZ" sz="2800" b="1" baseline="-25000" dirty="0">
              <a:latin typeface="+mj-lt"/>
            </a:endParaRPr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 flipV="1">
            <a:off x="5943600" y="3348038"/>
            <a:ext cx="0" cy="2144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10308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153400" cy="1104900"/>
          </a:xfrm>
          <a:noFill/>
        </p:spPr>
        <p:txBody>
          <a:bodyPr/>
          <a:lstStyle/>
          <a:p>
            <a:r>
              <a:rPr lang="cs-CZ" dirty="0" smtClean="0"/>
              <a:t>Řídící funkce</a:t>
            </a:r>
            <a:endParaRPr lang="cs-CZ" dirty="0" smtClean="0">
              <a:latin typeface="Arial CE" charset="-18"/>
            </a:endParaRPr>
          </a:p>
        </p:txBody>
      </p:sp>
      <p:graphicFrame>
        <p:nvGraphicFramePr>
          <p:cNvPr id="22530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969963" y="2781300"/>
          <a:ext cx="6397625" cy="1141413"/>
        </p:xfrm>
        <a:graphic>
          <a:graphicData uri="http://schemas.openxmlformats.org/presentationml/2006/ole">
            <p:oleObj spid="_x0000_s382989" name="Rovnice" r:id="rId4" imgW="2781300" imgH="495300" progId="Equation.3">
              <p:embed/>
            </p:oleObj>
          </a:graphicData>
        </a:graphic>
      </p:graphicFrame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874713" y="1692275"/>
            <a:ext cx="6642845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cs-CZ" sz="2400" dirty="0">
                <a:latin typeface="+mj-lt"/>
              </a:rPr>
              <a:t>Funkce </a:t>
            </a:r>
            <a:r>
              <a:rPr lang="cs-CZ" sz="2400" b="1" dirty="0">
                <a:latin typeface="+mj-lt"/>
              </a:rPr>
              <a:t>g(x)</a:t>
            </a:r>
            <a:r>
              <a:rPr lang="cs-CZ" sz="2400" dirty="0">
                <a:latin typeface="+mj-lt"/>
              </a:rPr>
              <a:t>, která </a:t>
            </a:r>
            <a:r>
              <a:rPr lang="cs-CZ" sz="2400" b="1" dirty="0">
                <a:latin typeface="+mj-lt"/>
              </a:rPr>
              <a:t>aproximuje </a:t>
            </a:r>
            <a:r>
              <a:rPr lang="cs-CZ" sz="2400" b="1" dirty="0" smtClean="0">
                <a:latin typeface="+mj-lt"/>
              </a:rPr>
              <a:t>integrant </a:t>
            </a:r>
            <a:r>
              <a:rPr lang="cs-CZ" sz="2400" dirty="0">
                <a:latin typeface="+mj-lt"/>
              </a:rPr>
              <a:t>a</a:t>
            </a:r>
          </a:p>
          <a:p>
            <a:r>
              <a:rPr lang="cs-CZ" sz="2400" dirty="0">
                <a:latin typeface="+mj-lt"/>
              </a:rPr>
              <a:t>dokážeme ji </a:t>
            </a:r>
            <a:r>
              <a:rPr lang="cs-CZ" sz="2400" b="1" dirty="0">
                <a:latin typeface="+mj-lt"/>
              </a:rPr>
              <a:t>analyticky </a:t>
            </a:r>
            <a:r>
              <a:rPr lang="cs-CZ" sz="2400" b="1" dirty="0" smtClean="0">
                <a:latin typeface="+mj-lt"/>
              </a:rPr>
              <a:t>integrovat</a:t>
            </a:r>
            <a:r>
              <a:rPr lang="cs-CZ" sz="2400" dirty="0">
                <a:latin typeface="+mj-lt"/>
              </a:rPr>
              <a:t>:</a:t>
            </a:r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5963692" y="3717032"/>
            <a:ext cx="1344612" cy="0"/>
          </a:xfrm>
          <a:prstGeom prst="line">
            <a:avLst/>
          </a:prstGeom>
          <a:noFill/>
          <a:ln w="25400">
            <a:solidFill>
              <a:srgbClr val="00AE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3371404" y="3717032"/>
            <a:ext cx="2361852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1" name="Straight Arrow Connector 10"/>
          <p:cNvCxnSpPr>
            <a:stCxn id="12" idx="0"/>
          </p:cNvCxnSpPr>
          <p:nvPr/>
        </p:nvCxnSpPr>
        <p:spPr>
          <a:xfrm flipV="1">
            <a:off x="3139568" y="3861048"/>
            <a:ext cx="100038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15616" y="4581128"/>
            <a:ext cx="40479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+mj-lt"/>
              </a:rPr>
              <a:t>numerické integrování (MC)</a:t>
            </a:r>
          </a:p>
          <a:p>
            <a:r>
              <a:rPr lang="cs-CZ" sz="2400" dirty="0" smtClean="0">
                <a:latin typeface="+mj-lt"/>
              </a:rPr>
              <a:t>menší rozptyl než </a:t>
            </a:r>
            <a:r>
              <a:rPr lang="cs-CZ" sz="2400" i="1" dirty="0" smtClean="0">
                <a:latin typeface="+mj-lt"/>
              </a:rPr>
              <a:t>f</a:t>
            </a:r>
            <a:r>
              <a:rPr lang="cs-CZ" sz="2400" dirty="0" smtClean="0">
                <a:latin typeface="+mj-lt"/>
              </a:rPr>
              <a:t>(</a:t>
            </a:r>
            <a:r>
              <a:rPr lang="cs-CZ" sz="2400" b="1" dirty="0" smtClean="0">
                <a:latin typeface="+mj-lt"/>
              </a:rPr>
              <a:t>x</a:t>
            </a:r>
            <a:r>
              <a:rPr lang="cs-CZ" sz="2400" dirty="0" smtClean="0">
                <a:latin typeface="+mj-lt"/>
              </a:rPr>
              <a:t>)</a:t>
            </a:r>
            <a:endParaRPr lang="en-US" sz="2400" dirty="0">
              <a:latin typeface="+mj-lt"/>
            </a:endParaRP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6529864" y="3861048"/>
            <a:ext cx="432048" cy="1512168"/>
          </a:xfrm>
          <a:prstGeom prst="line">
            <a:avLst/>
          </a:prstGeom>
          <a:noFill/>
          <a:ln w="9525">
            <a:solidFill>
              <a:srgbClr val="00AE00"/>
            </a:solidFill>
            <a:round/>
            <a:headEnd type="arrow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580112" y="5445224"/>
            <a:ext cx="26741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+mj-lt"/>
              </a:rPr>
              <a:t>umíme analyticky </a:t>
            </a:r>
            <a:br>
              <a:rPr lang="cs-CZ" sz="2400" dirty="0" smtClean="0">
                <a:latin typeface="+mj-lt"/>
              </a:rPr>
            </a:br>
            <a:r>
              <a:rPr lang="cs-CZ" sz="2400" dirty="0" smtClean="0">
                <a:latin typeface="+mj-lt"/>
              </a:rPr>
              <a:t>integrovat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40583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smtClean="0"/>
              <a:t>Transformace řídící funkcí</a:t>
            </a:r>
            <a:endParaRPr lang="cs-CZ" smtClean="0">
              <a:latin typeface="Arial CE" charset="-18"/>
            </a:endParaRPr>
          </a:p>
        </p:txBody>
      </p:sp>
      <p:sp>
        <p:nvSpPr>
          <p:cNvPr id="44035" name="Freeform 3"/>
          <p:cNvSpPr>
            <a:spLocks/>
          </p:cNvSpPr>
          <p:nvPr/>
        </p:nvSpPr>
        <p:spPr bwMode="auto">
          <a:xfrm>
            <a:off x="1371600" y="1981200"/>
            <a:ext cx="6097588" cy="2897188"/>
          </a:xfrm>
          <a:custGeom>
            <a:avLst/>
            <a:gdLst>
              <a:gd name="T0" fmla="*/ 192 w 3841"/>
              <a:gd name="T1" fmla="*/ 1680 h 1825"/>
              <a:gd name="T2" fmla="*/ 384 w 3841"/>
              <a:gd name="T3" fmla="*/ 1440 h 1825"/>
              <a:gd name="T4" fmla="*/ 480 w 3841"/>
              <a:gd name="T5" fmla="*/ 1248 h 1825"/>
              <a:gd name="T6" fmla="*/ 624 w 3841"/>
              <a:gd name="T7" fmla="*/ 720 h 1825"/>
              <a:gd name="T8" fmla="*/ 720 w 3841"/>
              <a:gd name="T9" fmla="*/ 336 h 1825"/>
              <a:gd name="T10" fmla="*/ 816 w 3841"/>
              <a:gd name="T11" fmla="*/ 144 h 1825"/>
              <a:gd name="T12" fmla="*/ 912 w 3841"/>
              <a:gd name="T13" fmla="*/ 0 h 1825"/>
              <a:gd name="T14" fmla="*/ 1008 w 3841"/>
              <a:gd name="T15" fmla="*/ 0 h 1825"/>
              <a:gd name="T16" fmla="*/ 1104 w 3841"/>
              <a:gd name="T17" fmla="*/ 144 h 1825"/>
              <a:gd name="T18" fmla="*/ 1296 w 3841"/>
              <a:gd name="T19" fmla="*/ 528 h 1825"/>
              <a:gd name="T20" fmla="*/ 1488 w 3841"/>
              <a:gd name="T21" fmla="*/ 960 h 1825"/>
              <a:gd name="T22" fmla="*/ 1632 w 3841"/>
              <a:gd name="T23" fmla="*/ 1248 h 1825"/>
              <a:gd name="T24" fmla="*/ 1824 w 3841"/>
              <a:gd name="T25" fmla="*/ 1392 h 1825"/>
              <a:gd name="T26" fmla="*/ 2016 w 3841"/>
              <a:gd name="T27" fmla="*/ 1440 h 1825"/>
              <a:gd name="T28" fmla="*/ 2208 w 3841"/>
              <a:gd name="T29" fmla="*/ 1440 h 1825"/>
              <a:gd name="T30" fmla="*/ 2352 w 3841"/>
              <a:gd name="T31" fmla="*/ 1392 h 1825"/>
              <a:gd name="T32" fmla="*/ 2448 w 3841"/>
              <a:gd name="T33" fmla="*/ 1200 h 1825"/>
              <a:gd name="T34" fmla="*/ 2544 w 3841"/>
              <a:gd name="T35" fmla="*/ 864 h 1825"/>
              <a:gd name="T36" fmla="*/ 2640 w 3841"/>
              <a:gd name="T37" fmla="*/ 672 h 1825"/>
              <a:gd name="T38" fmla="*/ 2736 w 3841"/>
              <a:gd name="T39" fmla="*/ 624 h 1825"/>
              <a:gd name="T40" fmla="*/ 2832 w 3841"/>
              <a:gd name="T41" fmla="*/ 672 h 1825"/>
              <a:gd name="T42" fmla="*/ 3024 w 3841"/>
              <a:gd name="T43" fmla="*/ 1056 h 1825"/>
              <a:gd name="T44" fmla="*/ 3216 w 3841"/>
              <a:gd name="T45" fmla="*/ 1440 h 1825"/>
              <a:gd name="T46" fmla="*/ 3408 w 3841"/>
              <a:gd name="T47" fmla="*/ 1632 h 1825"/>
              <a:gd name="T48" fmla="*/ 3600 w 3841"/>
              <a:gd name="T49" fmla="*/ 1728 h 1825"/>
              <a:gd name="T50" fmla="*/ 3840 w 3841"/>
              <a:gd name="T51" fmla="*/ 1776 h 1825"/>
              <a:gd name="T52" fmla="*/ 3840 w 3841"/>
              <a:gd name="T53" fmla="*/ 1824 h 1825"/>
              <a:gd name="T54" fmla="*/ 0 w 3841"/>
              <a:gd name="T55" fmla="*/ 1824 h 1825"/>
              <a:gd name="T56" fmla="*/ 192 w 3841"/>
              <a:gd name="T57" fmla="*/ 1680 h 182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841"/>
              <a:gd name="T88" fmla="*/ 0 h 1825"/>
              <a:gd name="T89" fmla="*/ 3841 w 3841"/>
              <a:gd name="T90" fmla="*/ 1825 h 182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841" h="1825">
                <a:moveTo>
                  <a:pt x="192" y="1680"/>
                </a:moveTo>
                <a:lnTo>
                  <a:pt x="384" y="1440"/>
                </a:lnTo>
                <a:lnTo>
                  <a:pt x="480" y="1248"/>
                </a:lnTo>
                <a:lnTo>
                  <a:pt x="624" y="720"/>
                </a:lnTo>
                <a:lnTo>
                  <a:pt x="720" y="336"/>
                </a:lnTo>
                <a:lnTo>
                  <a:pt x="816" y="144"/>
                </a:lnTo>
                <a:lnTo>
                  <a:pt x="912" y="0"/>
                </a:lnTo>
                <a:lnTo>
                  <a:pt x="1008" y="0"/>
                </a:lnTo>
                <a:lnTo>
                  <a:pt x="1104" y="144"/>
                </a:lnTo>
                <a:lnTo>
                  <a:pt x="1296" y="528"/>
                </a:lnTo>
                <a:lnTo>
                  <a:pt x="1488" y="960"/>
                </a:lnTo>
                <a:lnTo>
                  <a:pt x="1632" y="1248"/>
                </a:lnTo>
                <a:lnTo>
                  <a:pt x="1824" y="1392"/>
                </a:lnTo>
                <a:lnTo>
                  <a:pt x="2016" y="1440"/>
                </a:lnTo>
                <a:lnTo>
                  <a:pt x="2208" y="1440"/>
                </a:lnTo>
                <a:lnTo>
                  <a:pt x="2352" y="1392"/>
                </a:lnTo>
                <a:lnTo>
                  <a:pt x="2448" y="1200"/>
                </a:lnTo>
                <a:lnTo>
                  <a:pt x="2544" y="864"/>
                </a:lnTo>
                <a:lnTo>
                  <a:pt x="2640" y="672"/>
                </a:lnTo>
                <a:lnTo>
                  <a:pt x="2736" y="624"/>
                </a:lnTo>
                <a:lnTo>
                  <a:pt x="2832" y="672"/>
                </a:lnTo>
                <a:lnTo>
                  <a:pt x="3024" y="1056"/>
                </a:lnTo>
                <a:lnTo>
                  <a:pt x="3216" y="1440"/>
                </a:lnTo>
                <a:lnTo>
                  <a:pt x="3408" y="1632"/>
                </a:lnTo>
                <a:lnTo>
                  <a:pt x="3600" y="1728"/>
                </a:lnTo>
                <a:lnTo>
                  <a:pt x="3840" y="1776"/>
                </a:lnTo>
                <a:lnTo>
                  <a:pt x="3840" y="1824"/>
                </a:lnTo>
                <a:lnTo>
                  <a:pt x="0" y="1824"/>
                </a:lnTo>
                <a:lnTo>
                  <a:pt x="192" y="1680"/>
                </a:lnTo>
              </a:path>
            </a:pathLst>
          </a:custGeom>
          <a:pattFill prst="lgConfetti">
            <a:fgClr>
              <a:srgbClr val="FCFEB9"/>
            </a:fgClr>
            <a:bgClr>
              <a:schemeClr val="bg1"/>
            </a:bgClr>
          </a:patt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1384300" y="1765300"/>
            <a:ext cx="6070600" cy="3937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3262313" y="2073275"/>
            <a:ext cx="7334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cs-CZ" sz="2800" b="1">
                <a:latin typeface="Arial" pitchFamily="34" charset="0"/>
              </a:rPr>
              <a:t>f(x)</a:t>
            </a:r>
            <a:endParaRPr lang="cs-CZ" sz="2800" b="1">
              <a:latin typeface="Arial CE" charset="-18"/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1220788" y="5792788"/>
            <a:ext cx="37941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cs-CZ" sz="2800" b="1">
                <a:latin typeface="Arial" pitchFamily="34" charset="0"/>
              </a:rPr>
              <a:t>0</a:t>
            </a:r>
            <a:endParaRPr lang="cs-CZ" sz="2800" b="1">
              <a:latin typeface="Arial CE" charset="-18"/>
            </a:endParaRP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7300913" y="5792788"/>
            <a:ext cx="37941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cs-CZ" sz="2800" b="1">
                <a:latin typeface="Arial" pitchFamily="34" charset="0"/>
              </a:rPr>
              <a:t>1</a:t>
            </a:r>
            <a:endParaRPr lang="cs-CZ" sz="2800" b="1">
              <a:latin typeface="Arial CE" charset="-18"/>
            </a:endParaRPr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>
            <a:off x="1385888" y="4876800"/>
            <a:ext cx="606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992188" y="4649788"/>
            <a:ext cx="37941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cs-CZ" sz="2800" b="1">
                <a:latin typeface="Arial" pitchFamily="34" charset="0"/>
              </a:rPr>
              <a:t>0</a:t>
            </a:r>
            <a:endParaRPr lang="cs-CZ" sz="2800" b="1">
              <a:latin typeface="Arial CE" charset="-18"/>
            </a:endParaRPr>
          </a:p>
        </p:txBody>
      </p:sp>
      <p:sp>
        <p:nvSpPr>
          <p:cNvPr id="44042" name="Freeform 10"/>
          <p:cNvSpPr>
            <a:spLocks/>
          </p:cNvSpPr>
          <p:nvPr/>
        </p:nvSpPr>
        <p:spPr bwMode="auto">
          <a:xfrm>
            <a:off x="1371600" y="3352800"/>
            <a:ext cx="6097588" cy="1373188"/>
          </a:xfrm>
          <a:custGeom>
            <a:avLst/>
            <a:gdLst>
              <a:gd name="T0" fmla="*/ 0 w 3841"/>
              <a:gd name="T1" fmla="*/ 864 h 865"/>
              <a:gd name="T2" fmla="*/ 192 w 3841"/>
              <a:gd name="T3" fmla="*/ 624 h 865"/>
              <a:gd name="T4" fmla="*/ 432 w 3841"/>
              <a:gd name="T5" fmla="*/ 336 h 865"/>
              <a:gd name="T6" fmla="*/ 720 w 3841"/>
              <a:gd name="T7" fmla="*/ 96 h 865"/>
              <a:gd name="T8" fmla="*/ 1008 w 3841"/>
              <a:gd name="T9" fmla="*/ 0 h 865"/>
              <a:gd name="T10" fmla="*/ 1344 w 3841"/>
              <a:gd name="T11" fmla="*/ 0 h 865"/>
              <a:gd name="T12" fmla="*/ 1632 w 3841"/>
              <a:gd name="T13" fmla="*/ 96 h 865"/>
              <a:gd name="T14" fmla="*/ 1872 w 3841"/>
              <a:gd name="T15" fmla="*/ 240 h 865"/>
              <a:gd name="T16" fmla="*/ 2064 w 3841"/>
              <a:gd name="T17" fmla="*/ 288 h 865"/>
              <a:gd name="T18" fmla="*/ 2208 w 3841"/>
              <a:gd name="T19" fmla="*/ 240 h 865"/>
              <a:gd name="T20" fmla="*/ 2496 w 3841"/>
              <a:gd name="T21" fmla="*/ 96 h 865"/>
              <a:gd name="T22" fmla="*/ 2688 w 3841"/>
              <a:gd name="T23" fmla="*/ 48 h 865"/>
              <a:gd name="T24" fmla="*/ 2880 w 3841"/>
              <a:gd name="T25" fmla="*/ 48 h 865"/>
              <a:gd name="T26" fmla="*/ 3120 w 3841"/>
              <a:gd name="T27" fmla="*/ 192 h 865"/>
              <a:gd name="T28" fmla="*/ 3504 w 3841"/>
              <a:gd name="T29" fmla="*/ 480 h 865"/>
              <a:gd name="T30" fmla="*/ 3840 w 3841"/>
              <a:gd name="T31" fmla="*/ 768 h 86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841"/>
              <a:gd name="T49" fmla="*/ 0 h 865"/>
              <a:gd name="T50" fmla="*/ 3841 w 3841"/>
              <a:gd name="T51" fmla="*/ 865 h 86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841" h="865">
                <a:moveTo>
                  <a:pt x="0" y="864"/>
                </a:moveTo>
                <a:lnTo>
                  <a:pt x="192" y="624"/>
                </a:lnTo>
                <a:lnTo>
                  <a:pt x="432" y="336"/>
                </a:lnTo>
                <a:lnTo>
                  <a:pt x="720" y="96"/>
                </a:lnTo>
                <a:lnTo>
                  <a:pt x="1008" y="0"/>
                </a:lnTo>
                <a:lnTo>
                  <a:pt x="1344" y="0"/>
                </a:lnTo>
                <a:lnTo>
                  <a:pt x="1632" y="96"/>
                </a:lnTo>
                <a:lnTo>
                  <a:pt x="1872" y="240"/>
                </a:lnTo>
                <a:lnTo>
                  <a:pt x="2064" y="288"/>
                </a:lnTo>
                <a:lnTo>
                  <a:pt x="2208" y="240"/>
                </a:lnTo>
                <a:lnTo>
                  <a:pt x="2496" y="96"/>
                </a:lnTo>
                <a:lnTo>
                  <a:pt x="2688" y="48"/>
                </a:lnTo>
                <a:lnTo>
                  <a:pt x="2880" y="48"/>
                </a:lnTo>
                <a:lnTo>
                  <a:pt x="3120" y="192"/>
                </a:lnTo>
                <a:lnTo>
                  <a:pt x="3504" y="480"/>
                </a:lnTo>
                <a:lnTo>
                  <a:pt x="3840" y="768"/>
                </a:lnTo>
              </a:path>
            </a:pathLst>
          </a:custGeom>
          <a:noFill/>
          <a:ln w="25400" cap="rnd" cmpd="sng">
            <a:solidFill>
              <a:srgbClr val="B50069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4252913" y="3063875"/>
            <a:ext cx="833437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cs-CZ" sz="2800" b="1">
                <a:solidFill>
                  <a:srgbClr val="B50069"/>
                </a:solidFill>
                <a:latin typeface="Arial" pitchFamily="34" charset="0"/>
              </a:rPr>
              <a:t>g(x)</a:t>
            </a:r>
            <a:endParaRPr lang="cs-CZ" sz="2800" b="1">
              <a:solidFill>
                <a:srgbClr val="B50069"/>
              </a:solidFill>
              <a:latin typeface="Arial CE" charset="-18"/>
            </a:endParaRPr>
          </a:p>
        </p:txBody>
      </p:sp>
      <p:sp>
        <p:nvSpPr>
          <p:cNvPr id="44044" name="Freeform 12"/>
          <p:cNvSpPr>
            <a:spLocks/>
          </p:cNvSpPr>
          <p:nvPr/>
        </p:nvSpPr>
        <p:spPr bwMode="auto">
          <a:xfrm>
            <a:off x="1371600" y="3886200"/>
            <a:ext cx="6097588" cy="1449388"/>
          </a:xfrm>
          <a:custGeom>
            <a:avLst/>
            <a:gdLst>
              <a:gd name="T0" fmla="*/ 0 w 3841"/>
              <a:gd name="T1" fmla="*/ 720 h 913"/>
              <a:gd name="T2" fmla="*/ 179 w 3841"/>
              <a:gd name="T3" fmla="*/ 762 h 913"/>
              <a:gd name="T4" fmla="*/ 352 w 3841"/>
              <a:gd name="T5" fmla="*/ 755 h 913"/>
              <a:gd name="T6" fmla="*/ 515 w 3841"/>
              <a:gd name="T7" fmla="*/ 627 h 913"/>
              <a:gd name="T8" fmla="*/ 768 w 3841"/>
              <a:gd name="T9" fmla="*/ 192 h 913"/>
              <a:gd name="T10" fmla="*/ 912 w 3841"/>
              <a:gd name="T11" fmla="*/ 0 h 913"/>
              <a:gd name="T12" fmla="*/ 1014 w 3841"/>
              <a:gd name="T13" fmla="*/ 0 h 913"/>
              <a:gd name="T14" fmla="*/ 1139 w 3841"/>
              <a:gd name="T15" fmla="*/ 96 h 913"/>
              <a:gd name="T16" fmla="*/ 1248 w 3841"/>
              <a:gd name="T17" fmla="*/ 240 h 913"/>
              <a:gd name="T18" fmla="*/ 1357 w 3841"/>
              <a:gd name="T19" fmla="*/ 435 h 913"/>
              <a:gd name="T20" fmla="*/ 1462 w 3841"/>
              <a:gd name="T21" fmla="*/ 627 h 913"/>
              <a:gd name="T22" fmla="*/ 1651 w 3841"/>
              <a:gd name="T23" fmla="*/ 819 h 913"/>
              <a:gd name="T24" fmla="*/ 1824 w 3841"/>
              <a:gd name="T25" fmla="*/ 864 h 913"/>
              <a:gd name="T26" fmla="*/ 2016 w 3841"/>
              <a:gd name="T27" fmla="*/ 864 h 913"/>
              <a:gd name="T28" fmla="*/ 2208 w 3841"/>
              <a:gd name="T29" fmla="*/ 912 h 913"/>
              <a:gd name="T30" fmla="*/ 2352 w 3841"/>
              <a:gd name="T31" fmla="*/ 912 h 913"/>
              <a:gd name="T32" fmla="*/ 2448 w 3841"/>
              <a:gd name="T33" fmla="*/ 816 h 913"/>
              <a:gd name="T34" fmla="*/ 2544 w 3841"/>
              <a:gd name="T35" fmla="*/ 624 h 913"/>
              <a:gd name="T36" fmla="*/ 2640 w 3841"/>
              <a:gd name="T37" fmla="*/ 432 h 913"/>
              <a:gd name="T38" fmla="*/ 2784 w 3841"/>
              <a:gd name="T39" fmla="*/ 384 h 913"/>
              <a:gd name="T40" fmla="*/ 2880 w 3841"/>
              <a:gd name="T41" fmla="*/ 432 h 913"/>
              <a:gd name="T42" fmla="*/ 3002 w 3841"/>
              <a:gd name="T43" fmla="*/ 634 h 913"/>
              <a:gd name="T44" fmla="*/ 3194 w 3841"/>
              <a:gd name="T45" fmla="*/ 826 h 913"/>
              <a:gd name="T46" fmla="*/ 3408 w 3841"/>
              <a:gd name="T47" fmla="*/ 864 h 913"/>
              <a:gd name="T48" fmla="*/ 3648 w 3841"/>
              <a:gd name="T49" fmla="*/ 816 h 913"/>
              <a:gd name="T50" fmla="*/ 3840 w 3841"/>
              <a:gd name="T51" fmla="*/ 768 h 91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41"/>
              <a:gd name="T79" fmla="*/ 0 h 913"/>
              <a:gd name="T80" fmla="*/ 3841 w 3841"/>
              <a:gd name="T81" fmla="*/ 913 h 91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41" h="913">
                <a:moveTo>
                  <a:pt x="0" y="720"/>
                </a:moveTo>
                <a:lnTo>
                  <a:pt x="179" y="762"/>
                </a:lnTo>
                <a:lnTo>
                  <a:pt x="352" y="755"/>
                </a:lnTo>
                <a:lnTo>
                  <a:pt x="515" y="627"/>
                </a:lnTo>
                <a:lnTo>
                  <a:pt x="768" y="192"/>
                </a:lnTo>
                <a:lnTo>
                  <a:pt x="912" y="0"/>
                </a:lnTo>
                <a:lnTo>
                  <a:pt x="1014" y="0"/>
                </a:lnTo>
                <a:lnTo>
                  <a:pt x="1139" y="96"/>
                </a:lnTo>
                <a:lnTo>
                  <a:pt x="1248" y="240"/>
                </a:lnTo>
                <a:lnTo>
                  <a:pt x="1357" y="435"/>
                </a:lnTo>
                <a:lnTo>
                  <a:pt x="1462" y="627"/>
                </a:lnTo>
                <a:lnTo>
                  <a:pt x="1651" y="819"/>
                </a:lnTo>
                <a:lnTo>
                  <a:pt x="1824" y="864"/>
                </a:lnTo>
                <a:lnTo>
                  <a:pt x="2016" y="864"/>
                </a:lnTo>
                <a:lnTo>
                  <a:pt x="2208" y="912"/>
                </a:lnTo>
                <a:lnTo>
                  <a:pt x="2352" y="912"/>
                </a:lnTo>
                <a:lnTo>
                  <a:pt x="2448" y="816"/>
                </a:lnTo>
                <a:lnTo>
                  <a:pt x="2544" y="624"/>
                </a:lnTo>
                <a:lnTo>
                  <a:pt x="2640" y="432"/>
                </a:lnTo>
                <a:lnTo>
                  <a:pt x="2784" y="384"/>
                </a:lnTo>
                <a:lnTo>
                  <a:pt x="2880" y="432"/>
                </a:lnTo>
                <a:lnTo>
                  <a:pt x="3002" y="634"/>
                </a:lnTo>
                <a:lnTo>
                  <a:pt x="3194" y="826"/>
                </a:lnTo>
                <a:lnTo>
                  <a:pt x="3408" y="864"/>
                </a:lnTo>
                <a:lnTo>
                  <a:pt x="3648" y="816"/>
                </a:lnTo>
                <a:lnTo>
                  <a:pt x="3840" y="768"/>
                </a:lnTo>
              </a:path>
            </a:pathLst>
          </a:custGeom>
          <a:noFill/>
          <a:ln w="25400" cap="rnd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2424113" y="5045075"/>
            <a:ext cx="15049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cs-CZ" sz="2800" b="1">
                <a:solidFill>
                  <a:schemeClr val="accent2"/>
                </a:solidFill>
                <a:latin typeface="Arial" pitchFamily="34" charset="0"/>
              </a:rPr>
              <a:t>f(x)-g(x)</a:t>
            </a:r>
            <a:endParaRPr lang="cs-CZ" sz="2800" b="1">
              <a:solidFill>
                <a:schemeClr val="accent2"/>
              </a:solidFill>
              <a:latin typeface="Arial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99426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Řídící funkce vs. </a:t>
            </a:r>
            <a:r>
              <a:rPr lang="cs-CZ" dirty="0" err="1" smtClean="0"/>
              <a:t>Importance</a:t>
            </a:r>
            <a:r>
              <a:rPr lang="cs-CZ" dirty="0" smtClean="0"/>
              <a:t> </a:t>
            </a:r>
            <a:r>
              <a:rPr lang="cs-CZ" dirty="0" err="1" smtClean="0"/>
              <a:t>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Importance</a:t>
            </a:r>
            <a:r>
              <a:rPr lang="cs-CZ" dirty="0" smtClean="0"/>
              <a:t> </a:t>
            </a:r>
            <a:r>
              <a:rPr lang="cs-CZ" dirty="0" err="1" smtClean="0"/>
              <a:t>sampling</a:t>
            </a:r>
            <a:endParaRPr lang="cs-CZ" dirty="0" smtClean="0"/>
          </a:p>
          <a:p>
            <a:pPr lvl="1"/>
            <a:r>
              <a:rPr lang="cs-CZ" dirty="0" smtClean="0"/>
              <a:t>Lepší pokud se funkce, podle níž umíme vzorkovat, vyskytuje v integrantu jako multiplikativní člen (rovnice odrazu, zobrazovací rovnice).</a:t>
            </a:r>
          </a:p>
          <a:p>
            <a:pPr lvl="1">
              <a:buNone/>
            </a:pPr>
            <a:endParaRPr lang="cs-CZ" dirty="0" smtClean="0"/>
          </a:p>
          <a:p>
            <a:r>
              <a:rPr lang="cs-CZ" dirty="0" smtClean="0"/>
              <a:t>Řídící funkce</a:t>
            </a:r>
          </a:p>
          <a:p>
            <a:pPr lvl="1"/>
            <a:r>
              <a:rPr lang="cs-CZ" dirty="0" smtClean="0"/>
              <a:t>Lepší pokud se funkce, kterou umíme analyticky integrovat, vyskytuje v integrantu jako aditivní člen.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Proto v se v syntéze obrazu téměř vždy používá </a:t>
            </a:r>
            <a:r>
              <a:rPr lang="cs-CZ" dirty="0" err="1" smtClean="0"/>
              <a:t>importance</a:t>
            </a:r>
            <a:r>
              <a:rPr lang="cs-CZ" dirty="0" smtClean="0"/>
              <a:t> </a:t>
            </a:r>
            <a:r>
              <a:rPr lang="cs-CZ" dirty="0" err="1" smtClean="0"/>
              <a:t>sampling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1439619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Lepší rozmístění vzorků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Při výběru množiny nezávislých vzorků se stejnou hustotou pravděpodobnosti dochází ke shlukování</a:t>
            </a:r>
          </a:p>
          <a:p>
            <a:pPr lvl="1"/>
            <a:r>
              <a:rPr lang="cs-CZ" dirty="0" smtClean="0"/>
              <a:t>velký rozptyl odhadu</a:t>
            </a:r>
          </a:p>
          <a:p>
            <a:endParaRPr lang="cs-CZ" dirty="0" smtClean="0"/>
          </a:p>
          <a:p>
            <a:r>
              <a:rPr lang="cs-CZ" dirty="0" smtClean="0"/>
              <a:t>Lepší rozmístění vzorků = integrační oblast je pravidelněji pokryta</a:t>
            </a:r>
          </a:p>
          <a:p>
            <a:pPr lvl="1"/>
            <a:r>
              <a:rPr lang="cs-CZ" dirty="0" smtClean="0"/>
              <a:t>snížení rozptylu</a:t>
            </a:r>
          </a:p>
          <a:p>
            <a:endParaRPr lang="cs-CZ" dirty="0" smtClean="0"/>
          </a:p>
          <a:p>
            <a:r>
              <a:rPr lang="cs-CZ" dirty="0" smtClean="0"/>
              <a:t>Metody</a:t>
            </a:r>
          </a:p>
          <a:p>
            <a:pPr lvl="1"/>
            <a:r>
              <a:rPr lang="cs-CZ" dirty="0" smtClean="0"/>
              <a:t>Vzorkování po částech (stratifikace, </a:t>
            </a:r>
            <a:r>
              <a:rPr lang="cs-CZ" b="1" dirty="0" err="1" smtClean="0"/>
              <a:t>stratified</a:t>
            </a:r>
            <a:r>
              <a:rPr lang="cs-CZ" b="1" dirty="0" smtClean="0"/>
              <a:t> </a:t>
            </a:r>
            <a:r>
              <a:rPr lang="cs-CZ" b="1" dirty="0" err="1" smtClean="0"/>
              <a:t>sampling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quasi-</a:t>
            </a:r>
            <a:r>
              <a:rPr lang="cs-CZ" dirty="0" err="1" smtClean="0"/>
              <a:t>Monte</a:t>
            </a:r>
            <a:r>
              <a:rPr lang="cs-CZ" dirty="0" smtClean="0"/>
              <a:t> </a:t>
            </a:r>
            <a:r>
              <a:rPr lang="cs-CZ" dirty="0" err="1" smtClean="0"/>
              <a:t>Carlo</a:t>
            </a:r>
            <a:r>
              <a:rPr lang="cs-CZ" dirty="0" smtClean="0"/>
              <a:t> (QMC)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24902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Vzorkování po částech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Interval se rozdělí na části, které se odhadují samostatně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47</a:t>
            </a:fld>
            <a:endParaRPr lang="en-US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1662835" y="2468373"/>
            <a:ext cx="5054504" cy="3501134"/>
            <a:chOff x="1062969" y="1989138"/>
            <a:chExt cx="6087047" cy="4216352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795713" y="5578475"/>
              <a:ext cx="598446" cy="6270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>
                  <a:latin typeface="+mj-lt"/>
                </a:rPr>
                <a:t>x</a:t>
              </a:r>
              <a:r>
                <a:rPr lang="cs-CZ" sz="2800" baseline="-25000">
                  <a:latin typeface="+mj-lt"/>
                </a:rPr>
                <a:t>2</a:t>
              </a: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981200" y="2438400"/>
              <a:ext cx="4954588" cy="3049588"/>
            </a:xfrm>
            <a:custGeom>
              <a:avLst/>
              <a:gdLst>
                <a:gd name="T0" fmla="*/ 0 w 3121"/>
                <a:gd name="T1" fmla="*/ 1392 h 1921"/>
                <a:gd name="T2" fmla="*/ 192 w 3121"/>
                <a:gd name="T3" fmla="*/ 816 h 1921"/>
                <a:gd name="T4" fmla="*/ 432 w 3121"/>
                <a:gd name="T5" fmla="*/ 336 h 1921"/>
                <a:gd name="T6" fmla="*/ 720 w 3121"/>
                <a:gd name="T7" fmla="*/ 48 h 1921"/>
                <a:gd name="T8" fmla="*/ 864 w 3121"/>
                <a:gd name="T9" fmla="*/ 0 h 1921"/>
                <a:gd name="T10" fmla="*/ 960 w 3121"/>
                <a:gd name="T11" fmla="*/ 0 h 1921"/>
                <a:gd name="T12" fmla="*/ 1104 w 3121"/>
                <a:gd name="T13" fmla="*/ 48 h 1921"/>
                <a:gd name="T14" fmla="*/ 1248 w 3121"/>
                <a:gd name="T15" fmla="*/ 192 h 1921"/>
                <a:gd name="T16" fmla="*/ 1392 w 3121"/>
                <a:gd name="T17" fmla="*/ 432 h 1921"/>
                <a:gd name="T18" fmla="*/ 1536 w 3121"/>
                <a:gd name="T19" fmla="*/ 576 h 1921"/>
                <a:gd name="T20" fmla="*/ 1680 w 3121"/>
                <a:gd name="T21" fmla="*/ 624 h 1921"/>
                <a:gd name="T22" fmla="*/ 1824 w 3121"/>
                <a:gd name="T23" fmla="*/ 624 h 1921"/>
                <a:gd name="T24" fmla="*/ 1968 w 3121"/>
                <a:gd name="T25" fmla="*/ 528 h 1921"/>
                <a:gd name="T26" fmla="*/ 2064 w 3121"/>
                <a:gd name="T27" fmla="*/ 480 h 1921"/>
                <a:gd name="T28" fmla="*/ 2208 w 3121"/>
                <a:gd name="T29" fmla="*/ 480 h 1921"/>
                <a:gd name="T30" fmla="*/ 2352 w 3121"/>
                <a:gd name="T31" fmla="*/ 480 h 1921"/>
                <a:gd name="T32" fmla="*/ 2448 w 3121"/>
                <a:gd name="T33" fmla="*/ 528 h 1921"/>
                <a:gd name="T34" fmla="*/ 2592 w 3121"/>
                <a:gd name="T35" fmla="*/ 624 h 1921"/>
                <a:gd name="T36" fmla="*/ 2736 w 3121"/>
                <a:gd name="T37" fmla="*/ 768 h 1921"/>
                <a:gd name="T38" fmla="*/ 2832 w 3121"/>
                <a:gd name="T39" fmla="*/ 912 h 1921"/>
                <a:gd name="T40" fmla="*/ 2928 w 3121"/>
                <a:gd name="T41" fmla="*/ 1104 h 1921"/>
                <a:gd name="T42" fmla="*/ 3024 w 3121"/>
                <a:gd name="T43" fmla="*/ 1200 h 1921"/>
                <a:gd name="T44" fmla="*/ 3120 w 3121"/>
                <a:gd name="T45" fmla="*/ 1248 h 1921"/>
                <a:gd name="T46" fmla="*/ 3120 w 3121"/>
                <a:gd name="T47" fmla="*/ 1920 h 1921"/>
                <a:gd name="T48" fmla="*/ 0 w 3121"/>
                <a:gd name="T49" fmla="*/ 1920 h 1921"/>
                <a:gd name="T50" fmla="*/ 0 w 3121"/>
                <a:gd name="T51" fmla="*/ 1392 h 192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121"/>
                <a:gd name="T79" fmla="*/ 0 h 1921"/>
                <a:gd name="T80" fmla="*/ 3121 w 3121"/>
                <a:gd name="T81" fmla="*/ 1921 h 192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121" h="1921">
                  <a:moveTo>
                    <a:pt x="0" y="1392"/>
                  </a:moveTo>
                  <a:lnTo>
                    <a:pt x="192" y="816"/>
                  </a:lnTo>
                  <a:lnTo>
                    <a:pt x="432" y="336"/>
                  </a:lnTo>
                  <a:lnTo>
                    <a:pt x="720" y="48"/>
                  </a:lnTo>
                  <a:lnTo>
                    <a:pt x="864" y="0"/>
                  </a:lnTo>
                  <a:lnTo>
                    <a:pt x="960" y="0"/>
                  </a:lnTo>
                  <a:lnTo>
                    <a:pt x="1104" y="48"/>
                  </a:lnTo>
                  <a:lnTo>
                    <a:pt x="1248" y="192"/>
                  </a:lnTo>
                  <a:lnTo>
                    <a:pt x="1392" y="432"/>
                  </a:lnTo>
                  <a:lnTo>
                    <a:pt x="1536" y="576"/>
                  </a:lnTo>
                  <a:lnTo>
                    <a:pt x="1680" y="624"/>
                  </a:lnTo>
                  <a:lnTo>
                    <a:pt x="1824" y="624"/>
                  </a:lnTo>
                  <a:lnTo>
                    <a:pt x="1968" y="528"/>
                  </a:lnTo>
                  <a:lnTo>
                    <a:pt x="2064" y="480"/>
                  </a:lnTo>
                  <a:lnTo>
                    <a:pt x="2208" y="480"/>
                  </a:lnTo>
                  <a:lnTo>
                    <a:pt x="2352" y="480"/>
                  </a:lnTo>
                  <a:lnTo>
                    <a:pt x="2448" y="528"/>
                  </a:lnTo>
                  <a:lnTo>
                    <a:pt x="2592" y="624"/>
                  </a:lnTo>
                  <a:lnTo>
                    <a:pt x="2736" y="768"/>
                  </a:lnTo>
                  <a:lnTo>
                    <a:pt x="2832" y="912"/>
                  </a:lnTo>
                  <a:lnTo>
                    <a:pt x="2928" y="1104"/>
                  </a:lnTo>
                  <a:lnTo>
                    <a:pt x="3024" y="1200"/>
                  </a:lnTo>
                  <a:lnTo>
                    <a:pt x="3120" y="1248"/>
                  </a:lnTo>
                  <a:lnTo>
                    <a:pt x="3120" y="1920"/>
                  </a:lnTo>
                  <a:lnTo>
                    <a:pt x="0" y="1920"/>
                  </a:lnTo>
                  <a:lnTo>
                    <a:pt x="0" y="1392"/>
                  </a:lnTo>
                </a:path>
              </a:pathLst>
            </a:custGeom>
            <a:pattFill prst="lgConfetti">
              <a:fgClr>
                <a:srgbClr val="FCFEB9"/>
              </a:fgClr>
              <a:bgClr>
                <a:schemeClr val="bg1"/>
              </a:bgClr>
            </a:patt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993900" y="1993900"/>
              <a:ext cx="4927600" cy="3479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 flipV="1">
              <a:off x="3962400" y="2738438"/>
              <a:ext cx="0" cy="27543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3132138" y="2743200"/>
              <a:ext cx="12811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2129769" y="2269003"/>
              <a:ext cx="903459" cy="6270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i="1" dirty="0">
                  <a:latin typeface="+mj-lt"/>
                </a:rPr>
                <a:t>f</a:t>
              </a:r>
              <a:r>
                <a:rPr lang="cs-CZ" sz="2800" dirty="0">
                  <a:latin typeface="+mj-lt"/>
                </a:rPr>
                <a:t>(x)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062969" y="2835275"/>
              <a:ext cx="988401" cy="6270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i="1" dirty="0">
                  <a:latin typeface="+mj-lt"/>
                </a:rPr>
                <a:t>f</a:t>
              </a:r>
              <a:r>
                <a:rPr lang="cs-CZ" sz="2800" dirty="0">
                  <a:latin typeface="+mj-lt"/>
                </a:rPr>
                <a:t>(</a:t>
              </a:r>
              <a:r>
                <a:rPr lang="cs-CZ" sz="2800" dirty="0" err="1">
                  <a:latin typeface="+mj-lt"/>
                </a:rPr>
                <a:t>x</a:t>
              </a:r>
              <a:r>
                <a:rPr lang="cs-CZ" sz="2800" baseline="-25000" dirty="0" err="1">
                  <a:latin typeface="+mj-lt"/>
                </a:rPr>
                <a:t>i</a:t>
              </a:r>
              <a:r>
                <a:rPr lang="cs-CZ" sz="2800" dirty="0">
                  <a:latin typeface="+mj-lt"/>
                </a:rPr>
                <a:t>)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770476" y="5578475"/>
              <a:ext cx="436287" cy="6270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dirty="0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6713729" y="5578475"/>
              <a:ext cx="436287" cy="6270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4419600" y="1989138"/>
              <a:ext cx="0" cy="34909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5715000" y="1989138"/>
              <a:ext cx="0" cy="34909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3124200" y="1989138"/>
              <a:ext cx="0" cy="34909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5722938" y="3429000"/>
              <a:ext cx="12049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4427538" y="3200400"/>
              <a:ext cx="12811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>
              <a:off x="1989138" y="3429000"/>
              <a:ext cx="11287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2271712" y="5578475"/>
              <a:ext cx="561767" cy="6270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dirty="0">
                  <a:latin typeface="+mj-lt"/>
                </a:rPr>
                <a:t>x</a:t>
              </a:r>
              <a:r>
                <a:rPr lang="cs-CZ" sz="2800" baseline="-25000" dirty="0">
                  <a:latin typeface="+mj-lt"/>
                </a:rPr>
                <a:t>1</a:t>
              </a:r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 flipV="1">
              <a:off x="2438400" y="3424238"/>
              <a:ext cx="0" cy="20685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5091113" y="5578475"/>
              <a:ext cx="596516" cy="6270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>
                  <a:latin typeface="+mj-lt"/>
                </a:rPr>
                <a:t>x</a:t>
              </a:r>
              <a:r>
                <a:rPr lang="cs-CZ" sz="2800" baseline="-25000">
                  <a:latin typeface="+mj-lt"/>
                </a:rPr>
                <a:t>3</a:t>
              </a:r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 flipV="1">
              <a:off x="5257800" y="3195638"/>
              <a:ext cx="0" cy="22971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5929312" y="5578475"/>
              <a:ext cx="600377" cy="6270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>
                  <a:latin typeface="+mj-lt"/>
                </a:rPr>
                <a:t>x</a:t>
              </a:r>
              <a:r>
                <a:rPr lang="cs-CZ" sz="2800" baseline="-25000">
                  <a:latin typeface="+mj-lt"/>
                </a:rPr>
                <a:t>4</a:t>
              </a:r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 flipV="1">
              <a:off x="6096000" y="3424238"/>
              <a:ext cx="0" cy="20685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7181792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569913" y="1660525"/>
            <a:ext cx="5027018" cy="4960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10000"/>
              </a:lnSpc>
            </a:pPr>
            <a:r>
              <a:rPr lang="cs-CZ" sz="2400" dirty="0">
                <a:latin typeface="+mj-lt"/>
              </a:rPr>
              <a:t>Rozdělení </a:t>
            </a:r>
            <a:r>
              <a:rPr lang="cs-CZ" sz="2400" dirty="0" smtClean="0">
                <a:latin typeface="+mj-lt"/>
              </a:rPr>
              <a:t>intervalu </a:t>
            </a:r>
            <a:r>
              <a:rPr lang="cs-CZ" sz="2400" dirty="0" smtClean="0">
                <a:latin typeface="Symbol" pitchFamily="18" charset="2"/>
              </a:rPr>
              <a:t>W</a:t>
            </a:r>
            <a:r>
              <a:rPr lang="cs-CZ" sz="2400" dirty="0" smtClean="0">
                <a:latin typeface="+mj-lt"/>
              </a:rPr>
              <a:t> na </a:t>
            </a:r>
            <a:r>
              <a:rPr lang="cs-CZ" sz="2400" i="1" dirty="0">
                <a:latin typeface="+mj-lt"/>
              </a:rPr>
              <a:t>N</a:t>
            </a:r>
            <a:r>
              <a:rPr lang="cs-CZ" sz="2400" dirty="0">
                <a:latin typeface="+mj-lt"/>
              </a:rPr>
              <a:t> částí </a:t>
            </a:r>
            <a:r>
              <a:rPr lang="cs-CZ" sz="2400" dirty="0" err="1" smtClean="0">
                <a:latin typeface="Symbol" pitchFamily="18" charset="2"/>
              </a:rPr>
              <a:t>W</a:t>
            </a:r>
            <a:r>
              <a:rPr lang="cs-CZ" sz="2400" i="1" baseline="-25000" dirty="0" err="1" smtClean="0">
                <a:latin typeface="+mj-lt"/>
              </a:rPr>
              <a:t>i</a:t>
            </a:r>
            <a:r>
              <a:rPr lang="cs-CZ" sz="2400" dirty="0">
                <a:latin typeface="+mj-lt"/>
              </a:rPr>
              <a:t>:</a:t>
            </a:r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583561" y="3827391"/>
            <a:ext cx="1633462" cy="4657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10000"/>
              </a:lnSpc>
            </a:pPr>
            <a:r>
              <a:rPr lang="cs-CZ" sz="2400" dirty="0" smtClean="0">
                <a:latin typeface="+mj-lt"/>
              </a:rPr>
              <a:t>Estimátor:</a:t>
            </a:r>
            <a:endParaRPr lang="cs-CZ" sz="2400" dirty="0">
              <a:latin typeface="+mj-lt"/>
            </a:endParaRPr>
          </a:p>
        </p:txBody>
      </p:sp>
      <p:graphicFrame>
        <p:nvGraphicFramePr>
          <p:cNvPr id="5123" name="Objec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483768" y="4581128"/>
          <a:ext cx="4175125" cy="995362"/>
        </p:xfrm>
        <a:graphic>
          <a:graphicData uri="http://schemas.openxmlformats.org/presentationml/2006/ole">
            <p:oleObj spid="_x0000_s384024" name="Rovnice" r:id="rId4" imgW="1816100" imgH="431800" progId="Equation.3">
              <p:embed/>
            </p:oleObj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2073275" y="2355850"/>
            <a:ext cx="4999038" cy="1144588"/>
            <a:chOff x="1419225" y="2355850"/>
            <a:chExt cx="4999038" cy="1144588"/>
          </a:xfrm>
        </p:grpSpPr>
        <p:graphicFrame>
          <p:nvGraphicFramePr>
            <p:cNvPr id="5122" name="Object 3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1419225" y="2355850"/>
            <a:ext cx="4999038" cy="1144588"/>
          </p:xfrm>
          <a:graphic>
            <a:graphicData uri="http://schemas.openxmlformats.org/presentationml/2006/ole">
              <p:oleObj spid="_x0000_s384025" name="Rovnice" r:id="rId5" imgW="2171700" imgH="495300" progId="Equation.3">
                <p:embed/>
              </p:oleObj>
            </a:graphicData>
          </a:graphic>
        </p:graphicFrame>
        <p:sp>
          <p:nvSpPr>
            <p:cNvPr id="5127" name="Line 7"/>
            <p:cNvSpPr>
              <a:spLocks noChangeShapeType="1"/>
            </p:cNvSpPr>
            <p:nvPr/>
          </p:nvSpPr>
          <p:spPr bwMode="auto">
            <a:xfrm>
              <a:off x="3628306" y="3469258"/>
              <a:ext cx="1801812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3419872" y="5589240"/>
            <a:ext cx="1801812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Vzorkování po částech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4056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Vzorkování po částech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Potlačuje shlukování vzorků</a:t>
            </a:r>
          </a:p>
          <a:p>
            <a:endParaRPr lang="cs-CZ" dirty="0" smtClean="0"/>
          </a:p>
          <a:p>
            <a:r>
              <a:rPr lang="cs-CZ" dirty="0" smtClean="0"/>
              <a:t>Redukuje rozptyl odhadu</a:t>
            </a:r>
          </a:p>
          <a:p>
            <a:pPr lvl="1"/>
            <a:r>
              <a:rPr lang="cs-CZ" dirty="0" smtClean="0"/>
              <a:t>Rozptyl menší nebo roven rozptylu sekundárního </a:t>
            </a:r>
            <a:r>
              <a:rPr lang="cs-CZ" dirty="0" err="1" smtClean="0"/>
              <a:t>estimátoru</a:t>
            </a:r>
            <a:endParaRPr lang="cs-CZ" dirty="0" smtClean="0"/>
          </a:p>
          <a:p>
            <a:pPr lvl="1"/>
            <a:endParaRPr lang="cs-CZ" dirty="0" smtClean="0"/>
          </a:p>
          <a:p>
            <a:r>
              <a:rPr lang="cs-CZ" dirty="0" smtClean="0"/>
              <a:t>Velmi </a:t>
            </a:r>
            <a:r>
              <a:rPr lang="cs-CZ" dirty="0"/>
              <a:t>ú</a:t>
            </a:r>
            <a:r>
              <a:rPr lang="en-US" dirty="0" err="1" smtClean="0"/>
              <a:t>činné</a:t>
            </a:r>
            <a:r>
              <a:rPr lang="en-US" dirty="0" smtClean="0"/>
              <a:t> pro </a:t>
            </a:r>
            <a:r>
              <a:rPr lang="en-US" dirty="0" err="1" smtClean="0"/>
              <a:t>nízkou</a:t>
            </a:r>
            <a:r>
              <a:rPr lang="en-US" dirty="0" smtClean="0"/>
              <a:t> </a:t>
            </a:r>
            <a:r>
              <a:rPr lang="en-US" dirty="0" err="1" smtClean="0"/>
              <a:t>dimenzi</a:t>
            </a:r>
            <a:r>
              <a:rPr lang="en-US" dirty="0" smtClean="0"/>
              <a:t> </a:t>
            </a:r>
            <a:r>
              <a:rPr lang="en-US" dirty="0" err="1" smtClean="0"/>
              <a:t>integran</a:t>
            </a:r>
            <a:r>
              <a:rPr lang="cs-CZ" dirty="0" smtClean="0"/>
              <a:t>t</a:t>
            </a:r>
            <a:r>
              <a:rPr lang="en-US" dirty="0" smtClean="0"/>
              <a:t>u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3030287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35280" cy="1139825"/>
          </a:xfrm>
        </p:spPr>
        <p:txBody>
          <a:bodyPr/>
          <a:lstStyle/>
          <a:p>
            <a:r>
              <a:rPr lang="cs-CZ" dirty="0" smtClean="0"/>
              <a:t>Odbočka – Kvadraturní vzorce pro numerické integrování</a:t>
            </a:r>
            <a:endParaRPr lang="en-US" dirty="0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462"/>
            <a:ext cx="8229600" cy="4679850"/>
          </a:xfrm>
        </p:spPr>
        <p:txBody>
          <a:bodyPr/>
          <a:lstStyle/>
          <a:p>
            <a:pPr marL="381000" indent="-381000"/>
            <a:r>
              <a:rPr lang="cs-CZ" dirty="0"/>
              <a:t>Obecný předpis v 1D:</a:t>
            </a:r>
            <a:br>
              <a:rPr lang="cs-CZ" dirty="0"/>
            </a:br>
            <a:endParaRPr lang="cs-CZ" dirty="0" smtClean="0"/>
          </a:p>
          <a:p>
            <a:pPr marL="381000" indent="-381000"/>
            <a:endParaRPr lang="cs-CZ" dirty="0" smtClean="0"/>
          </a:p>
          <a:p>
            <a:pPr marL="381000" indent="-381000"/>
            <a:endParaRPr lang="cs-CZ" dirty="0" smtClean="0"/>
          </a:p>
          <a:p>
            <a:pPr marL="381000" indent="-381000">
              <a:buNone/>
            </a:pPr>
            <a:r>
              <a:rPr lang="cs-CZ" dirty="0"/>
              <a:t/>
            </a:r>
            <a:br>
              <a:rPr lang="cs-CZ" dirty="0"/>
            </a:br>
            <a:r>
              <a:rPr lang="cs-CZ" i="1" dirty="0"/>
              <a:t>f</a:t>
            </a:r>
            <a:r>
              <a:rPr lang="cs-CZ" dirty="0"/>
              <a:t>	</a:t>
            </a:r>
            <a:r>
              <a:rPr lang="cs-CZ" dirty="0" smtClean="0"/>
              <a:t>   </a:t>
            </a:r>
            <a:r>
              <a:rPr lang="cs-CZ" dirty="0" err="1" smtClean="0"/>
              <a:t>integrand</a:t>
            </a:r>
            <a:r>
              <a:rPr lang="cs-CZ" dirty="0" smtClean="0"/>
              <a:t> </a:t>
            </a:r>
            <a:r>
              <a:rPr lang="cs-CZ" dirty="0"/>
              <a:t>(tj. integrovaná funkce)</a:t>
            </a:r>
            <a:br>
              <a:rPr lang="cs-CZ" dirty="0"/>
            </a:br>
            <a:r>
              <a:rPr lang="cs-CZ" i="1" dirty="0"/>
              <a:t>n</a:t>
            </a:r>
            <a:r>
              <a:rPr lang="cs-CZ" dirty="0"/>
              <a:t>	</a:t>
            </a:r>
            <a:r>
              <a:rPr lang="cs-CZ" dirty="0" smtClean="0"/>
              <a:t>   řád </a:t>
            </a:r>
            <a:r>
              <a:rPr lang="cs-CZ" dirty="0"/>
              <a:t>kvadratury (tj. počet vzorků </a:t>
            </a:r>
            <a:r>
              <a:rPr lang="cs-CZ" dirty="0" err="1"/>
              <a:t>integrandu</a:t>
            </a:r>
            <a:r>
              <a:rPr lang="cs-CZ" dirty="0"/>
              <a:t>) </a:t>
            </a:r>
            <a:br>
              <a:rPr lang="cs-CZ" dirty="0"/>
            </a:br>
            <a:r>
              <a:rPr lang="cs-CZ" i="1" dirty="0" err="1"/>
              <a:t>x</a:t>
            </a:r>
            <a:r>
              <a:rPr lang="cs-CZ" i="1" baseline="-25000" dirty="0" err="1"/>
              <a:t>i</a:t>
            </a:r>
            <a:r>
              <a:rPr lang="cs-CZ" dirty="0"/>
              <a:t>	</a:t>
            </a:r>
            <a:r>
              <a:rPr lang="cs-CZ" dirty="0" smtClean="0"/>
              <a:t>   uzlové </a:t>
            </a:r>
            <a:r>
              <a:rPr lang="cs-CZ" dirty="0"/>
              <a:t>body (tj. umístění vzorků v oboru integrálu)</a:t>
            </a:r>
            <a:br>
              <a:rPr lang="cs-CZ" dirty="0"/>
            </a:br>
            <a:r>
              <a:rPr lang="cs-CZ" i="1" dirty="0" smtClean="0"/>
              <a:t>f</a:t>
            </a:r>
            <a:r>
              <a:rPr lang="cs-CZ" dirty="0" smtClean="0"/>
              <a:t>(</a:t>
            </a:r>
            <a:r>
              <a:rPr lang="cs-CZ" dirty="0" err="1" smtClean="0"/>
              <a:t>x</a:t>
            </a:r>
            <a:r>
              <a:rPr lang="cs-CZ" i="1" baseline="-25000" dirty="0" err="1" smtClean="0"/>
              <a:t>i</a:t>
            </a:r>
            <a:r>
              <a:rPr lang="cs-CZ" dirty="0" smtClean="0"/>
              <a:t>)   vzorky </a:t>
            </a:r>
            <a:r>
              <a:rPr lang="cs-CZ" dirty="0" err="1"/>
              <a:t>integrandu</a:t>
            </a:r>
            <a:r>
              <a:rPr lang="cs-CZ" dirty="0"/>
              <a:t/>
            </a:r>
            <a:br>
              <a:rPr lang="cs-CZ" dirty="0"/>
            </a:br>
            <a:r>
              <a:rPr lang="cs-CZ" i="1" dirty="0" err="1"/>
              <a:t>w</a:t>
            </a:r>
            <a:r>
              <a:rPr lang="cs-CZ" i="1" baseline="-25000" dirty="0" err="1"/>
              <a:t>i</a:t>
            </a:r>
            <a:r>
              <a:rPr lang="cs-CZ" dirty="0"/>
              <a:t>	</a:t>
            </a:r>
            <a:r>
              <a:rPr lang="cs-CZ" dirty="0" smtClean="0"/>
              <a:t>   váhy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2181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47602143"/>
              </p:ext>
            </p:extLst>
          </p:nvPr>
        </p:nvGraphicFramePr>
        <p:xfrm>
          <a:off x="3563938" y="2348879"/>
          <a:ext cx="2133600" cy="993775"/>
        </p:xfrm>
        <a:graphic>
          <a:graphicData uri="http://schemas.openxmlformats.org/presentationml/2006/ole">
            <p:oleObj spid="_x0000_s247886" name="Rovnice" r:id="rId3" imgW="927100" imgH="431800" progId="Equation.3">
              <p:embed/>
            </p:oleObj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82000" cy="4724400"/>
          </a:xfrm>
          <a:noFill/>
        </p:spPr>
        <p:txBody>
          <a:bodyPr/>
          <a:lstStyle/>
          <a:p>
            <a:pPr>
              <a:spcBef>
                <a:spcPct val="75000"/>
              </a:spcBef>
              <a:buClr>
                <a:schemeClr val="accent1"/>
              </a:buClr>
              <a:buSzPct val="90000"/>
            </a:pPr>
            <a:r>
              <a:rPr lang="cs-CZ" dirty="0" smtClean="0"/>
              <a:t> </a:t>
            </a:r>
            <a:r>
              <a:rPr lang="cs-CZ" b="1" dirty="0" smtClean="0"/>
              <a:t>uniformní</a:t>
            </a:r>
            <a:r>
              <a:rPr lang="cs-CZ" dirty="0" smtClean="0"/>
              <a:t> rozklad intervalu </a:t>
            </a:r>
            <a:r>
              <a:rPr lang="cs-CZ" b="1" dirty="0" smtClean="0">
                <a:latin typeface="Arial" pitchFamily="34" charset="0"/>
              </a:rPr>
              <a:t>(0,1)</a:t>
            </a:r>
            <a:endParaRPr lang="cs-CZ" dirty="0" smtClean="0"/>
          </a:p>
          <a:p>
            <a:pPr lvl="1">
              <a:spcBef>
                <a:spcPct val="15000"/>
              </a:spcBef>
              <a:buSzPct val="75000"/>
            </a:pPr>
            <a:r>
              <a:rPr lang="cs-CZ" dirty="0" smtClean="0"/>
              <a:t>přirozená metoda pro zcela neznámou funkci </a:t>
            </a:r>
            <a:r>
              <a:rPr lang="cs-CZ" b="1" i="1" dirty="0" smtClean="0">
                <a:latin typeface="Arial" pitchFamily="34" charset="0"/>
              </a:rPr>
              <a:t>f</a:t>
            </a:r>
            <a:endParaRPr lang="cs-CZ" i="1" dirty="0" smtClean="0"/>
          </a:p>
          <a:p>
            <a:pPr>
              <a:lnSpc>
                <a:spcPct val="95000"/>
              </a:lnSpc>
              <a:spcBef>
                <a:spcPct val="65000"/>
              </a:spcBef>
              <a:buSzPct val="90000"/>
            </a:pPr>
            <a:r>
              <a:rPr lang="cs-CZ" dirty="0" smtClean="0"/>
              <a:t> známe-li alespoň přibližně </a:t>
            </a:r>
            <a:r>
              <a:rPr lang="cs-CZ" b="1" dirty="0" smtClean="0"/>
              <a:t>průběh funkce </a:t>
            </a:r>
            <a:r>
              <a:rPr lang="cs-CZ" b="1" i="1" dirty="0" smtClean="0">
                <a:latin typeface="Arial" pitchFamily="34" charset="0"/>
              </a:rPr>
              <a:t>f</a:t>
            </a:r>
            <a:r>
              <a:rPr lang="cs-CZ" dirty="0" smtClean="0"/>
              <a:t>,</a:t>
            </a:r>
            <a:r>
              <a:rPr lang="cs-CZ" b="1" dirty="0" smtClean="0"/>
              <a:t> </a:t>
            </a:r>
            <a:r>
              <a:rPr lang="cs-CZ" dirty="0" smtClean="0"/>
              <a:t>snažíme se o takový rozklad, aby byl rozptyl funkce na </a:t>
            </a:r>
            <a:r>
              <a:rPr lang="cs-CZ" dirty="0" err="1" smtClean="0"/>
              <a:t>subintervalech</a:t>
            </a:r>
            <a:r>
              <a:rPr lang="cs-CZ" dirty="0" smtClean="0"/>
              <a:t> co nejmenší</a:t>
            </a:r>
          </a:p>
          <a:p>
            <a:pPr>
              <a:lnSpc>
                <a:spcPct val="95000"/>
              </a:lnSpc>
              <a:spcBef>
                <a:spcPct val="65000"/>
              </a:spcBef>
              <a:buClr>
                <a:srgbClr val="438E00"/>
              </a:buClr>
              <a:buSzPct val="90000"/>
            </a:pPr>
            <a:r>
              <a:rPr lang="cs-CZ" dirty="0" smtClean="0"/>
              <a:t> rozklad </a:t>
            </a:r>
            <a:r>
              <a:rPr lang="cs-CZ" b="1" i="1" dirty="0" smtClean="0"/>
              <a:t>d</a:t>
            </a:r>
            <a:r>
              <a:rPr lang="cs-CZ" b="1" dirty="0" smtClean="0"/>
              <a:t>-rozměrného intervalu </a:t>
            </a:r>
            <a:r>
              <a:rPr lang="cs-CZ" dirty="0" smtClean="0"/>
              <a:t>vede na </a:t>
            </a:r>
            <a:r>
              <a:rPr lang="cs-CZ" b="1" i="1" dirty="0" err="1" smtClean="0">
                <a:latin typeface="Arial" pitchFamily="34" charset="0"/>
              </a:rPr>
              <a:t>N</a:t>
            </a:r>
            <a:r>
              <a:rPr lang="cs-CZ" b="1" baseline="40000" dirty="0" err="1" smtClean="0">
                <a:latin typeface="Arial" pitchFamily="34" charset="0"/>
              </a:rPr>
              <a:t>d</a:t>
            </a:r>
            <a:r>
              <a:rPr lang="cs-CZ" dirty="0" smtClean="0"/>
              <a:t> výpočtů</a:t>
            </a:r>
          </a:p>
          <a:p>
            <a:pPr lvl="1">
              <a:spcBef>
                <a:spcPct val="15000"/>
              </a:spcBef>
              <a:buSzPct val="75000"/>
            </a:pPr>
            <a:r>
              <a:rPr lang="cs-CZ" dirty="0" smtClean="0"/>
              <a:t>úspornější metodou je vzorkování </a:t>
            </a:r>
            <a:r>
              <a:rPr lang="cs-CZ" b="1" dirty="0" smtClean="0"/>
              <a:t>“</a:t>
            </a:r>
            <a:r>
              <a:rPr lang="cs-CZ" b="1" i="1" dirty="0" smtClean="0"/>
              <a:t>N</a:t>
            </a:r>
            <a:r>
              <a:rPr lang="cs-CZ" b="1" dirty="0" smtClean="0"/>
              <a:t> věží”</a:t>
            </a:r>
            <a:endParaRPr lang="cs-CZ" b="1" dirty="0" smtClean="0">
              <a:latin typeface="Times New Roman CE" charset="-1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Rozklad intervalu na části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43318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Metody Quasi </a:t>
            </a:r>
            <a:r>
              <a:rPr lang="cs-CZ" sz="2800" dirty="0" err="1"/>
              <a:t>Monte</a:t>
            </a:r>
            <a:r>
              <a:rPr lang="cs-CZ" sz="2800" dirty="0"/>
              <a:t> </a:t>
            </a:r>
            <a:r>
              <a:rPr lang="cs-CZ" sz="2800" dirty="0" err="1"/>
              <a:t>Carlo</a:t>
            </a:r>
            <a:r>
              <a:rPr lang="cs-CZ" sz="2800" dirty="0"/>
              <a:t> (QMC)</a:t>
            </a:r>
            <a:endParaRPr lang="en-US" sz="2800" dirty="0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Použití striktně deterministických sekvencí místo náhodných čísel</a:t>
            </a:r>
          </a:p>
          <a:p>
            <a:endParaRPr lang="cs-CZ" dirty="0" smtClean="0"/>
          </a:p>
          <a:p>
            <a:r>
              <a:rPr lang="cs-CZ" dirty="0" smtClean="0"/>
              <a:t>Vše funguje jako v MC, důkazy se ale nemohou opírat o statistiku (nic není náhodné)</a:t>
            </a:r>
          </a:p>
          <a:p>
            <a:endParaRPr lang="cs-CZ" dirty="0" smtClean="0"/>
          </a:p>
          <a:p>
            <a:r>
              <a:rPr lang="cs-CZ" dirty="0" smtClean="0"/>
              <a:t>Použité sekvence čísel s nízkou </a:t>
            </a:r>
            <a:r>
              <a:rPr lang="cs-CZ" dirty="0" err="1" smtClean="0"/>
              <a:t>dikrepancí</a:t>
            </a:r>
            <a:r>
              <a:rPr lang="cs-CZ" dirty="0" smtClean="0"/>
              <a:t> (</a:t>
            </a:r>
            <a:r>
              <a:rPr lang="cs-CZ" b="1" dirty="0" err="1" smtClean="0"/>
              <a:t>low</a:t>
            </a:r>
            <a:r>
              <a:rPr lang="cs-CZ" b="1" dirty="0" smtClean="0"/>
              <a:t>-</a:t>
            </a:r>
            <a:r>
              <a:rPr lang="cs-CZ" b="1" dirty="0" err="1" smtClean="0"/>
              <a:t>discrepancy</a:t>
            </a:r>
            <a:r>
              <a:rPr lang="cs-CZ" b="1" dirty="0" smtClean="0"/>
              <a:t> </a:t>
            </a:r>
            <a:r>
              <a:rPr lang="cs-CZ" b="1" dirty="0" err="1" smtClean="0"/>
              <a:t>sequences</a:t>
            </a:r>
            <a:r>
              <a:rPr lang="cs-CZ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2372733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Diskrepance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132856"/>
            <a:ext cx="6401594" cy="226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484793" y="4365104"/>
            <a:ext cx="1984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Low Discrepancy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(more uniform)</a:t>
            </a:r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3511" y="4365104"/>
            <a:ext cx="2098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High Discrepancy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(clusters of points)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57619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discrepancy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s</a:t>
            </a:r>
            <a:r>
              <a:rPr lang="en-US" dirty="0" smtClean="0"/>
              <a:t>-dimensional “brick” function: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cs-CZ" dirty="0" smtClean="0"/>
          </a:p>
          <a:p>
            <a:r>
              <a:rPr lang="en-US" dirty="0" smtClean="0"/>
              <a:t>True volume of the “brick” function:</a:t>
            </a:r>
          </a:p>
          <a:p>
            <a:endParaRPr lang="en-US" dirty="0" smtClean="0"/>
          </a:p>
          <a:p>
            <a:r>
              <a:rPr lang="en-US" dirty="0" smtClean="0"/>
              <a:t>MC estimate of the volume of the “brick”: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132856"/>
            <a:ext cx="6540818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869615"/>
            <a:ext cx="1877378" cy="35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939441"/>
            <a:ext cx="2494598" cy="86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699792" y="5939988"/>
            <a:ext cx="3256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total number of sample points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2160" y="5661248"/>
            <a:ext cx="3256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+mj-lt"/>
              </a:rPr>
              <a:t>number of sample points that </a:t>
            </a:r>
            <a:br>
              <a:rPr lang="en-US" dirty="0" smtClean="0">
                <a:solidFill>
                  <a:srgbClr val="0070C0"/>
                </a:solidFill>
                <a:latin typeface="+mj-lt"/>
              </a:rPr>
            </a:br>
            <a:r>
              <a:rPr lang="en-US" dirty="0" smtClean="0">
                <a:solidFill>
                  <a:srgbClr val="0070C0"/>
                </a:solidFill>
                <a:latin typeface="+mj-lt"/>
              </a:rPr>
              <a:t>actually fell inside the “brick”</a:t>
            </a:r>
            <a:endParaRPr lang="en-US" dirty="0">
              <a:solidFill>
                <a:srgbClr val="0070C0"/>
              </a:solidFill>
              <a:latin typeface="+mj-lt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5436096" y="5229200"/>
            <a:ext cx="64807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427984" y="5661248"/>
            <a:ext cx="432048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22"/>
          <p:cNvGrpSpPr/>
          <p:nvPr/>
        </p:nvGrpSpPr>
        <p:grpSpPr>
          <a:xfrm>
            <a:off x="539552" y="4869160"/>
            <a:ext cx="2028426" cy="1477186"/>
            <a:chOff x="5580112" y="2564904"/>
            <a:chExt cx="3017218" cy="2197266"/>
          </a:xfrm>
        </p:grpSpPr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l="52868" t="3173"/>
            <a:stretch>
              <a:fillRect/>
            </a:stretch>
          </p:blipFill>
          <p:spPr bwMode="auto">
            <a:xfrm>
              <a:off x="5580112" y="2564904"/>
              <a:ext cx="3017218" cy="2197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Rectangle 21"/>
            <p:cNvSpPr/>
            <p:nvPr/>
          </p:nvSpPr>
          <p:spPr>
            <a:xfrm>
              <a:off x="5776380" y="3140968"/>
              <a:ext cx="1387908" cy="1440160"/>
            </a:xfrm>
            <a:prstGeom prst="rect">
              <a:avLst/>
            </a:prstGeom>
            <a:solidFill>
              <a:schemeClr val="accent1">
                <a:alpha val="27000"/>
              </a:schemeClr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7802110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Discrepancy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Discrepancy (of a point sequence) is the maximum possible error of the MC </a:t>
            </a:r>
            <a:r>
              <a:rPr lang="en-US" dirty="0" err="1" smtClean="0"/>
              <a:t>quadrature</a:t>
            </a:r>
            <a:r>
              <a:rPr lang="en-US" dirty="0" smtClean="0"/>
              <a:t> of the “brick” function over all possible brick shapes: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serves as a measure of the uniformity of a point set</a:t>
            </a:r>
          </a:p>
          <a:p>
            <a:pPr lvl="1"/>
            <a:r>
              <a:rPr lang="en-US" dirty="0" smtClean="0"/>
              <a:t>must converge to zero as N -&gt; </a:t>
            </a:r>
            <a:r>
              <a:rPr lang="en-US" dirty="0" err="1" smtClean="0"/>
              <a:t>infty</a:t>
            </a:r>
            <a:endParaRPr lang="en-US" dirty="0" smtClean="0"/>
          </a:p>
          <a:p>
            <a:pPr lvl="1"/>
            <a:r>
              <a:rPr lang="en-US" dirty="0" smtClean="0"/>
              <a:t>the lower the better (cf. </a:t>
            </a:r>
            <a:r>
              <a:rPr lang="en-US" b="1" dirty="0" err="1" smtClean="0"/>
              <a:t>Koksma-Hlawka</a:t>
            </a:r>
            <a:r>
              <a:rPr lang="en-US" b="1" dirty="0" smtClean="0"/>
              <a:t> Inequality</a:t>
            </a:r>
            <a:r>
              <a:rPr lang="en-US" dirty="0" smtClean="0"/>
              <a:t>)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068960"/>
            <a:ext cx="5735003" cy="89154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791074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Koksma-Hlawka</a:t>
            </a:r>
            <a:r>
              <a:rPr lang="en-US" dirty="0" smtClean="0"/>
              <a:t> inequality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Koksma-Hlawka</a:t>
            </a:r>
            <a:r>
              <a:rPr lang="en-US" dirty="0" smtClean="0"/>
              <a:t> inequality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r>
              <a:rPr lang="en-US" dirty="0" smtClean="0"/>
              <a:t>the KH inequality only applies to </a:t>
            </a:r>
            <a:r>
              <a:rPr lang="en-US" i="1" dirty="0" smtClean="0"/>
              <a:t>f</a:t>
            </a:r>
            <a:r>
              <a:rPr lang="en-US" dirty="0" smtClean="0"/>
              <a:t> with finite variation</a:t>
            </a:r>
          </a:p>
          <a:p>
            <a:pPr lvl="1"/>
            <a:r>
              <a:rPr lang="en-US" dirty="0" smtClean="0"/>
              <a:t>QMC can still be applied even if the variation of f is infinite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924944"/>
            <a:ext cx="6643688" cy="1071563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5652120" y="2132856"/>
            <a:ext cx="36004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40152" y="1700808"/>
            <a:ext cx="2173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+mj-lt"/>
              </a:rPr>
              <a:t>„</a:t>
            </a:r>
            <a:r>
              <a:rPr lang="cs-CZ" sz="2400" dirty="0" err="1" smtClean="0">
                <a:latin typeface="+mj-lt"/>
              </a:rPr>
              <a:t>variation</a:t>
            </a:r>
            <a:r>
              <a:rPr lang="cs-CZ" sz="2400" dirty="0" smtClean="0">
                <a:latin typeface="+mj-lt"/>
              </a:rPr>
              <a:t>“ </a:t>
            </a:r>
            <a:r>
              <a:rPr lang="cs-CZ" sz="2400" dirty="0" err="1" smtClean="0">
                <a:latin typeface="+mj-lt"/>
              </a:rPr>
              <a:t>of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i="1" dirty="0" smtClean="0">
                <a:latin typeface="+mj-lt"/>
              </a:rPr>
              <a:t>f</a:t>
            </a:r>
            <a:endParaRPr lang="en-US" sz="2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37781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Van der </a:t>
            </a:r>
            <a:r>
              <a:rPr lang="cs-CZ" dirty="0" err="1" smtClean="0"/>
              <a:t>Corput</a:t>
            </a:r>
            <a:r>
              <a:rPr lang="cs-CZ" dirty="0" smtClean="0"/>
              <a:t> </a:t>
            </a:r>
            <a:r>
              <a:rPr lang="cs-CZ" dirty="0" err="1" smtClean="0"/>
              <a:t>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b ... </a:t>
            </a:r>
            <a:r>
              <a:rPr lang="cs-CZ" b="1" dirty="0" smtClean="0"/>
              <a:t>base</a:t>
            </a:r>
            <a:r>
              <a:rPr lang="cs-CZ" dirty="0" smtClean="0"/>
              <a:t>, </a:t>
            </a:r>
            <a:r>
              <a:rPr lang="cs-CZ" dirty="0" err="1" smtClean="0"/>
              <a:t>must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relative</a:t>
            </a:r>
            <a:r>
              <a:rPr lang="cs-CZ" dirty="0" smtClean="0"/>
              <a:t> prime (2,3,5,7,....)</a:t>
            </a:r>
          </a:p>
          <a:p>
            <a:endParaRPr lang="cs-CZ" dirty="0" smtClean="0"/>
          </a:p>
          <a:p>
            <a:r>
              <a:rPr lang="cs-CZ" dirty="0" err="1" smtClean="0"/>
              <a:t>radical</a:t>
            </a:r>
            <a:r>
              <a:rPr lang="cs-CZ" dirty="0" smtClean="0"/>
              <a:t> inverse</a:t>
            </a:r>
            <a:endParaRPr lang="en-US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4050" y="3641576"/>
            <a:ext cx="52959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785360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Van der Corput Sequence </a:t>
            </a:r>
            <a:r>
              <a:rPr lang="en-US" dirty="0" smtClean="0"/>
              <a:t>(base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cs-CZ" dirty="0" smtClean="0"/>
          </a:p>
          <a:p>
            <a:endParaRPr lang="cs-CZ" dirty="0" smtClean="0"/>
          </a:p>
          <a:p>
            <a:endParaRPr lang="en-US" dirty="0" smtClean="0"/>
          </a:p>
          <a:p>
            <a:r>
              <a:rPr lang="en-US" dirty="0" smtClean="0"/>
              <a:t>point placed in the middle of the interval</a:t>
            </a:r>
          </a:p>
          <a:p>
            <a:r>
              <a:rPr lang="en-US" dirty="0" smtClean="0"/>
              <a:t>then the interval is divided in half</a:t>
            </a:r>
            <a:endParaRPr lang="cs-CZ" dirty="0" smtClean="0"/>
          </a:p>
          <a:p>
            <a:r>
              <a:rPr lang="cs-CZ" dirty="0" smtClean="0"/>
              <a:t>has </a:t>
            </a:r>
            <a:r>
              <a:rPr lang="cs-CZ" dirty="0" err="1" smtClean="0"/>
              <a:t>low</a:t>
            </a:r>
            <a:r>
              <a:rPr lang="cs-CZ" dirty="0" smtClean="0"/>
              <a:t>-</a:t>
            </a:r>
            <a:r>
              <a:rPr lang="cs-CZ" dirty="0" err="1" smtClean="0"/>
              <a:t>discrepancy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7420" y="1919084"/>
            <a:ext cx="4709160" cy="244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6519446"/>
            <a:ext cx="33249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+mj-lt"/>
              </a:rPr>
              <a:t>Table credit: Laszlo </a:t>
            </a:r>
            <a:r>
              <a:rPr lang="en-US" sz="1600" dirty="0" err="1" smtClean="0">
                <a:latin typeface="+mj-lt"/>
              </a:rPr>
              <a:t>Szirmay-Kalos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78071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Van der </a:t>
            </a:r>
            <a:r>
              <a:rPr lang="cs-CZ" dirty="0" err="1" smtClean="0"/>
              <a:t>Corput</a:t>
            </a:r>
            <a:r>
              <a:rPr lang="cs-CZ" dirty="0" smtClean="0"/>
              <a:t> </a:t>
            </a:r>
            <a:r>
              <a:rPr lang="cs-CZ" dirty="0" err="1" smtClean="0"/>
              <a:t>Sequence</a:t>
            </a:r>
            <a:r>
              <a:rPr lang="cs-CZ" dirty="0" smtClean="0"/>
              <a:t> (base </a:t>
            </a:r>
            <a:r>
              <a:rPr lang="cs-CZ" i="1" dirty="0" smtClean="0"/>
              <a:t>b</a:t>
            </a:r>
            <a:r>
              <a:rPr lang="cs-CZ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755576" y="2152015"/>
            <a:ext cx="784887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latin typeface="Courier New" pitchFamily="49" charset="0"/>
                <a:cs typeface="Courier New" pitchFamily="49" charset="0"/>
              </a:rPr>
              <a:t>double </a:t>
            </a:r>
            <a:r>
              <a:rPr lang="fr-FR" sz="1600" dirty="0" err="1">
                <a:latin typeface="Courier New" pitchFamily="49" charset="0"/>
                <a:cs typeface="Courier New" pitchFamily="49" charset="0"/>
              </a:rPr>
              <a:t>RadicalInverse</a:t>
            </a:r>
            <a:r>
              <a:rPr lang="fr-FR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sz="1600" dirty="0" err="1">
                <a:latin typeface="Courier New" pitchFamily="49" charset="0"/>
                <a:cs typeface="Courier New" pitchFamily="49" charset="0"/>
              </a:rPr>
              <a:t>const</a:t>
            </a:r>
            <a:r>
              <a:rPr lang="fr-FR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fr-FR" sz="1600" dirty="0">
                <a:latin typeface="Courier New" pitchFamily="49" charset="0"/>
                <a:cs typeface="Courier New" pitchFamily="49" charset="0"/>
              </a:rPr>
              <a:t> Base, </a:t>
            </a:r>
            <a:r>
              <a:rPr lang="fr-FR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fr-FR" sz="1600" dirty="0">
                <a:latin typeface="Courier New" pitchFamily="49" charset="0"/>
                <a:cs typeface="Courier New" pitchFamily="49" charset="0"/>
              </a:rPr>
              <a:t> i)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double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Digit, Radical, Inverse;</a:t>
            </a:r>
          </a:p>
          <a:p>
            <a:r>
              <a:rPr lang="fr-FR" sz="1600" dirty="0" smtClean="0">
                <a:latin typeface="Courier New" pitchFamily="49" charset="0"/>
                <a:cs typeface="Courier New" pitchFamily="49" charset="0"/>
              </a:rPr>
              <a:t>	Digit </a:t>
            </a:r>
            <a:r>
              <a:rPr lang="fr-FR" sz="1600" dirty="0">
                <a:latin typeface="Courier New" pitchFamily="49" charset="0"/>
                <a:cs typeface="Courier New" pitchFamily="49" charset="0"/>
              </a:rPr>
              <a:t>= Radical = 1.0 / (double) Base;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Inverse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= 0.0;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while(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{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fr-FR" sz="1600" dirty="0" smtClean="0">
                <a:latin typeface="Courier New" pitchFamily="49" charset="0"/>
                <a:cs typeface="Courier New" pitchFamily="49" charset="0"/>
              </a:rPr>
              <a:t>		Inverse </a:t>
            </a:r>
            <a:r>
              <a:rPr lang="fr-FR" sz="1600" dirty="0">
                <a:latin typeface="Courier New" pitchFamily="49" charset="0"/>
                <a:cs typeface="Courier New" pitchFamily="49" charset="0"/>
              </a:rPr>
              <a:t>+= Digit * (double) (i % Base);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	Digit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*= Radical;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/= Base;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}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return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Inverse;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xmlns="" val="38620762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Radical inversion based points in higher dimension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88840"/>
            <a:ext cx="88392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6519446"/>
            <a:ext cx="29642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+mj-lt"/>
              </a:rPr>
              <a:t>Image credit: Alexander Keller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65706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35280" cy="1139825"/>
          </a:xfrm>
        </p:spPr>
        <p:txBody>
          <a:bodyPr/>
          <a:lstStyle/>
          <a:p>
            <a:r>
              <a:rPr lang="cs-CZ" dirty="0"/>
              <a:t>Odbočka – Kvadraturní vzorce pro numerické integrování</a:t>
            </a:r>
            <a:endParaRPr lang="en-US" dirty="0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8181"/>
            <a:ext cx="8229600" cy="5183187"/>
          </a:xfrm>
        </p:spPr>
        <p:txBody>
          <a:bodyPr/>
          <a:lstStyle/>
          <a:p>
            <a:pPr marL="381000" indent="-381000"/>
            <a:r>
              <a:rPr lang="cs-CZ" dirty="0" smtClean="0"/>
              <a:t>Kvadraturní </a:t>
            </a:r>
            <a:r>
              <a:rPr lang="cs-CZ" dirty="0"/>
              <a:t>pravidla se liší volbou uzlových bodů </a:t>
            </a:r>
            <a:r>
              <a:rPr lang="cs-CZ" dirty="0" err="1"/>
              <a:t>x</a:t>
            </a:r>
            <a:r>
              <a:rPr lang="cs-CZ" i="1" baseline="-25000" dirty="0" err="1"/>
              <a:t>i</a:t>
            </a:r>
            <a:r>
              <a:rPr lang="cs-CZ" dirty="0"/>
              <a:t> a váhami </a:t>
            </a:r>
            <a:r>
              <a:rPr lang="cs-CZ" i="1" dirty="0" err="1"/>
              <a:t>w</a:t>
            </a:r>
            <a:r>
              <a:rPr lang="cs-CZ" i="1" baseline="-25000" dirty="0" err="1"/>
              <a:t>i</a:t>
            </a:r>
            <a:endParaRPr lang="cs-CZ" dirty="0"/>
          </a:p>
          <a:p>
            <a:pPr marL="725488" lvl="1" indent="-381000"/>
            <a:endParaRPr lang="cs-CZ" dirty="0" smtClean="0"/>
          </a:p>
          <a:p>
            <a:pPr marL="725488" lvl="1" indent="-381000"/>
            <a:r>
              <a:rPr lang="cs-CZ" dirty="0" smtClean="0"/>
              <a:t>Obdélníková </a:t>
            </a:r>
            <a:r>
              <a:rPr lang="cs-CZ" dirty="0"/>
              <a:t>metoda, Rovnoběžníková metoda, </a:t>
            </a:r>
            <a:r>
              <a:rPr lang="cs-CZ" dirty="0" err="1"/>
              <a:t>Simpsonova</a:t>
            </a:r>
            <a:r>
              <a:rPr lang="cs-CZ" dirty="0"/>
              <a:t> metoda, </a:t>
            </a:r>
            <a:r>
              <a:rPr lang="cs-CZ" dirty="0" err="1"/>
              <a:t>Gaussovská</a:t>
            </a:r>
            <a:r>
              <a:rPr lang="cs-CZ" dirty="0"/>
              <a:t> </a:t>
            </a:r>
            <a:r>
              <a:rPr lang="cs-CZ" dirty="0" smtClean="0"/>
              <a:t>kvadratura, …</a:t>
            </a:r>
            <a:endParaRPr lang="cs-CZ" dirty="0"/>
          </a:p>
          <a:p>
            <a:pPr marL="381000" indent="-381000"/>
            <a:endParaRPr lang="cs-CZ" dirty="0" smtClean="0"/>
          </a:p>
          <a:p>
            <a:pPr marL="381000" indent="-381000"/>
            <a:r>
              <a:rPr lang="cs-CZ" dirty="0" smtClean="0"/>
              <a:t>Vzorky </a:t>
            </a:r>
            <a:r>
              <a:rPr lang="cs-CZ" dirty="0"/>
              <a:t>na integračním oboru (tj. uzlové body) jsou rozmístěny deterministicky</a:t>
            </a:r>
          </a:p>
          <a:p>
            <a:pPr marL="725488" lvl="1" indent="-381000"/>
            <a:endParaRPr lang="cs-CZ" dirty="0" smtClean="0"/>
          </a:p>
          <a:p>
            <a:pPr marL="725488" lvl="1" indent="-381000"/>
            <a:r>
              <a:rPr lang="cs-CZ" dirty="0" smtClean="0"/>
              <a:t>Jednoznačně </a:t>
            </a:r>
            <a:r>
              <a:rPr lang="cs-CZ" dirty="0"/>
              <a:t>určeny kvadraturním pravidlem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Transformace náhodných čísel</a:t>
            </a:r>
            <a:endParaRPr lang="en-US" b="1" dirty="0"/>
          </a:p>
        </p:txBody>
      </p:sp>
      <p:pic>
        <p:nvPicPr>
          <p:cNvPr id="2836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1124744"/>
            <a:ext cx="7200000" cy="531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6519446"/>
            <a:ext cx="29642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+mj-lt"/>
              </a:rPr>
              <a:t>Image credit: Alexander Keller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55354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/>
          <a:lstStyle/>
          <a:p>
            <a:r>
              <a:rPr lang="cs-CZ" b="1" dirty="0"/>
              <a:t>Ukázka </a:t>
            </a:r>
            <a:r>
              <a:rPr lang="cs-CZ" b="1" dirty="0" smtClean="0"/>
              <a:t>výsledků pro </a:t>
            </a:r>
            <a:r>
              <a:rPr lang="cs-CZ" b="1" dirty="0"/>
              <a:t>MC a QMC</a:t>
            </a:r>
            <a:endParaRPr lang="en-US" b="1" dirty="0"/>
          </a:p>
        </p:txBody>
      </p:sp>
      <p:pic>
        <p:nvPicPr>
          <p:cNvPr id="2857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1412776"/>
            <a:ext cx="7200000" cy="4866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6519446"/>
            <a:ext cx="29642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+mj-lt"/>
              </a:rPr>
              <a:t>Image credit: Alexander Keller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78191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Stratified</a:t>
            </a:r>
            <a:r>
              <a:rPr lang="cs-CZ" b="1" dirty="0"/>
              <a:t> </a:t>
            </a:r>
            <a:r>
              <a:rPr lang="cs-CZ" b="1" dirty="0" err="1"/>
              <a:t>sampling</a:t>
            </a:r>
            <a:endParaRPr lang="en-US" b="1" dirty="0"/>
          </a:p>
        </p:txBody>
      </p:sp>
      <p:pic>
        <p:nvPicPr>
          <p:cNvPr id="3041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3400" y="1412875"/>
            <a:ext cx="5535613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4132" name="Text Box 4"/>
          <p:cNvSpPr txBox="1">
            <a:spLocks noChangeArrowheads="1"/>
          </p:cNvSpPr>
          <p:nvPr/>
        </p:nvSpPr>
        <p:spPr bwMode="auto">
          <a:xfrm rot="16200000">
            <a:off x="6389283" y="3499922"/>
            <a:ext cx="23487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>
                <a:latin typeface="+mj-lt"/>
              </a:rPr>
              <a:t>Henrik Wann Jensen</a:t>
            </a:r>
            <a:endParaRPr lang="en-US">
              <a:latin typeface="+mj-lt"/>
            </a:endParaRPr>
          </a:p>
        </p:txBody>
      </p:sp>
      <p:sp>
        <p:nvSpPr>
          <p:cNvPr id="304133" name="Text Box 5"/>
          <p:cNvSpPr txBox="1">
            <a:spLocks noChangeArrowheads="1"/>
          </p:cNvSpPr>
          <p:nvPr/>
        </p:nvSpPr>
        <p:spPr bwMode="auto">
          <a:xfrm>
            <a:off x="3546475" y="5870575"/>
            <a:ext cx="17363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>
                <a:latin typeface="+mj-lt"/>
              </a:rPr>
              <a:t>10 cest na pixel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07918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Quasi-</a:t>
            </a:r>
            <a:r>
              <a:rPr lang="cs-CZ" b="1" dirty="0" err="1"/>
              <a:t>Monte</a:t>
            </a:r>
            <a:r>
              <a:rPr lang="cs-CZ" b="1" dirty="0"/>
              <a:t> </a:t>
            </a:r>
            <a:r>
              <a:rPr lang="cs-CZ" b="1" dirty="0" err="1"/>
              <a:t>Carlo</a:t>
            </a:r>
            <a:endParaRPr lang="en-US" b="1" dirty="0"/>
          </a:p>
        </p:txBody>
      </p:sp>
      <p:sp>
        <p:nvSpPr>
          <p:cNvPr id="306180" name="Text Box 4"/>
          <p:cNvSpPr txBox="1">
            <a:spLocks noChangeArrowheads="1"/>
          </p:cNvSpPr>
          <p:nvPr/>
        </p:nvSpPr>
        <p:spPr bwMode="auto">
          <a:xfrm rot="16200000">
            <a:off x="6389283" y="3499922"/>
            <a:ext cx="23487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>
                <a:latin typeface="+mj-lt"/>
              </a:rPr>
              <a:t>Henrik Wann Jensen</a:t>
            </a:r>
            <a:endParaRPr lang="en-US">
              <a:latin typeface="+mj-lt"/>
            </a:endParaRPr>
          </a:p>
        </p:txBody>
      </p:sp>
      <p:sp>
        <p:nvSpPr>
          <p:cNvPr id="306181" name="Text Box 5"/>
          <p:cNvSpPr txBox="1">
            <a:spLocks noChangeArrowheads="1"/>
          </p:cNvSpPr>
          <p:nvPr/>
        </p:nvSpPr>
        <p:spPr bwMode="auto">
          <a:xfrm>
            <a:off x="3546475" y="5870575"/>
            <a:ext cx="17363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>
                <a:latin typeface="+mj-lt"/>
              </a:rPr>
              <a:t>10 cest na pixel</a:t>
            </a:r>
            <a:endParaRPr lang="en-US" dirty="0">
              <a:latin typeface="+mj-lt"/>
            </a:endParaRPr>
          </a:p>
        </p:txBody>
      </p:sp>
      <p:pic>
        <p:nvPicPr>
          <p:cNvPr id="30618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3400" y="1412875"/>
            <a:ext cx="5535613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753440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Fixní náhodná sekvence</a:t>
            </a:r>
            <a:endParaRPr lang="en-US" b="1" dirty="0"/>
          </a:p>
        </p:txBody>
      </p:sp>
      <p:sp>
        <p:nvSpPr>
          <p:cNvPr id="307203" name="Text Box 3"/>
          <p:cNvSpPr txBox="1">
            <a:spLocks noChangeArrowheads="1"/>
          </p:cNvSpPr>
          <p:nvPr/>
        </p:nvSpPr>
        <p:spPr bwMode="auto">
          <a:xfrm rot="16200000">
            <a:off x="6389283" y="3499922"/>
            <a:ext cx="23487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>
                <a:latin typeface="+mj-lt"/>
              </a:rPr>
              <a:t>Henrik Wann Jensen</a:t>
            </a:r>
            <a:endParaRPr lang="en-US">
              <a:latin typeface="+mj-lt"/>
            </a:endParaRPr>
          </a:p>
        </p:txBody>
      </p:sp>
      <p:sp>
        <p:nvSpPr>
          <p:cNvPr id="307204" name="Text Box 4"/>
          <p:cNvSpPr txBox="1">
            <a:spLocks noChangeArrowheads="1"/>
          </p:cNvSpPr>
          <p:nvPr/>
        </p:nvSpPr>
        <p:spPr bwMode="auto">
          <a:xfrm>
            <a:off x="3546475" y="5870575"/>
            <a:ext cx="17363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>
                <a:latin typeface="+mj-lt"/>
              </a:rPr>
              <a:t>10 cest na pixel</a:t>
            </a:r>
            <a:endParaRPr lang="en-US">
              <a:latin typeface="+mj-lt"/>
            </a:endParaRPr>
          </a:p>
        </p:txBody>
      </p:sp>
      <p:pic>
        <p:nvPicPr>
          <p:cNvPr id="30720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3400" y="1412875"/>
            <a:ext cx="5535613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594462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/>
              <a:t>Metody Quasi Monte Carlo (QMC)</a:t>
            </a:r>
            <a:endParaRPr lang="en-US" sz="2800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Nevýhody QMC:</a:t>
            </a:r>
            <a:endParaRPr lang="cs-CZ" dirty="0"/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V obrázku mohou vzniknout viditelné „vzory“ (místo šumu v MC)</a:t>
            </a:r>
          </a:p>
        </p:txBody>
      </p:sp>
    </p:spTree>
    <p:extLst>
      <p:ext uri="{BB962C8B-B14F-4D97-AF65-F5344CB8AC3E}">
        <p14:creationId xmlns:p14="http://schemas.microsoft.com/office/powerpoint/2010/main" xmlns="" val="5033537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Kvadraturní vzorce pro více dimenzí</a:t>
            </a:r>
            <a:endParaRPr lang="en-US" dirty="0"/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dirty="0"/>
              <a:t>Obecný předpis pro </a:t>
            </a:r>
            <a:r>
              <a:rPr lang="cs-CZ" dirty="0" smtClean="0"/>
              <a:t>integrování </a:t>
            </a:r>
            <a:r>
              <a:rPr lang="cs-CZ" dirty="0" err="1" smtClean="0"/>
              <a:t>fcí</a:t>
            </a:r>
            <a:r>
              <a:rPr lang="cs-CZ" dirty="0" smtClean="0"/>
              <a:t> více proměnných:</a:t>
            </a:r>
            <a:endParaRPr lang="cs-CZ" dirty="0"/>
          </a:p>
          <a:p>
            <a:pPr>
              <a:lnSpc>
                <a:spcPct val="80000"/>
              </a:lnSpc>
            </a:pPr>
            <a:endParaRPr lang="cs-CZ" dirty="0"/>
          </a:p>
          <a:p>
            <a:pPr>
              <a:lnSpc>
                <a:spcPct val="80000"/>
              </a:lnSpc>
            </a:pPr>
            <a:endParaRPr lang="cs-CZ" dirty="0"/>
          </a:p>
          <a:p>
            <a:pPr>
              <a:lnSpc>
                <a:spcPct val="80000"/>
              </a:lnSpc>
            </a:pPr>
            <a:endParaRPr lang="cs-CZ" dirty="0"/>
          </a:p>
          <a:p>
            <a:pPr>
              <a:lnSpc>
                <a:spcPct val="80000"/>
              </a:lnSpc>
            </a:pPr>
            <a:endParaRPr lang="cs-CZ" dirty="0" smtClean="0"/>
          </a:p>
          <a:p>
            <a:pPr>
              <a:lnSpc>
                <a:spcPct val="80000"/>
              </a:lnSpc>
            </a:pPr>
            <a:r>
              <a:rPr lang="cs-CZ" dirty="0" smtClean="0"/>
              <a:t>Rychlost </a:t>
            </a:r>
            <a:r>
              <a:rPr lang="cs-CZ" dirty="0"/>
              <a:t>konvergence pro </a:t>
            </a:r>
            <a:r>
              <a:rPr lang="cs-CZ" i="1" dirty="0"/>
              <a:t>s</a:t>
            </a:r>
            <a:r>
              <a:rPr lang="cs-CZ" dirty="0"/>
              <a:t>-dimenzionální integrál je O(</a:t>
            </a:r>
            <a:r>
              <a:rPr lang="cs-CZ" i="1" dirty="0"/>
              <a:t>N</a:t>
            </a:r>
            <a:r>
              <a:rPr lang="cs-CZ" baseline="30000" dirty="0"/>
              <a:t>-1/s</a:t>
            </a:r>
            <a:r>
              <a:rPr lang="cs-CZ" dirty="0"/>
              <a:t>)</a:t>
            </a:r>
          </a:p>
          <a:p>
            <a:pPr lvl="1">
              <a:lnSpc>
                <a:spcPct val="80000"/>
              </a:lnSpc>
            </a:pPr>
            <a:endParaRPr lang="cs-CZ" dirty="0" smtClean="0"/>
          </a:p>
          <a:p>
            <a:pPr lvl="1">
              <a:lnSpc>
                <a:spcPct val="80000"/>
              </a:lnSpc>
            </a:pPr>
            <a:r>
              <a:rPr lang="cs-CZ" dirty="0" smtClean="0"/>
              <a:t>Např</a:t>
            </a:r>
            <a:r>
              <a:rPr lang="cs-CZ" dirty="0"/>
              <a:t>. pro dvojnásobné zpřesnění odhadu 3-rozměrného integrálu </a:t>
            </a:r>
            <a:r>
              <a:rPr lang="cs-CZ" dirty="0" smtClean="0"/>
              <a:t>musím</a:t>
            </a:r>
            <a:r>
              <a:rPr lang="en-US" dirty="0" smtClean="0"/>
              <a:t>e</a:t>
            </a:r>
            <a:r>
              <a:rPr lang="cs-CZ" dirty="0" smtClean="0"/>
              <a:t> </a:t>
            </a:r>
            <a:r>
              <a:rPr lang="cs-CZ" dirty="0"/>
              <a:t>zvýšit počet vzorků 2</a:t>
            </a:r>
            <a:r>
              <a:rPr lang="cs-CZ" baseline="30000" dirty="0"/>
              <a:t>3</a:t>
            </a:r>
            <a:r>
              <a:rPr lang="cs-CZ" dirty="0"/>
              <a:t> = 8 krát</a:t>
            </a:r>
          </a:p>
          <a:p>
            <a:pPr>
              <a:lnSpc>
                <a:spcPct val="80000"/>
              </a:lnSpc>
            </a:pPr>
            <a:endParaRPr lang="cs-CZ" dirty="0" smtClean="0"/>
          </a:p>
          <a:p>
            <a:pPr>
              <a:lnSpc>
                <a:spcPct val="80000"/>
              </a:lnSpc>
            </a:pPr>
            <a:r>
              <a:rPr lang="cs-CZ" dirty="0" smtClean="0"/>
              <a:t>Nepoužitelné </a:t>
            </a:r>
            <a:r>
              <a:rPr lang="cs-CZ" dirty="0"/>
              <a:t>pro </a:t>
            </a:r>
            <a:r>
              <a:rPr lang="cs-CZ" dirty="0" err="1"/>
              <a:t>vysokodimenzionální</a:t>
            </a:r>
            <a:r>
              <a:rPr lang="cs-CZ" dirty="0"/>
              <a:t> integrály</a:t>
            </a:r>
          </a:p>
          <a:p>
            <a:pPr lvl="1">
              <a:lnSpc>
                <a:spcPct val="80000"/>
              </a:lnSpc>
            </a:pPr>
            <a:r>
              <a:rPr lang="cs-CZ" sz="2400" b="1" dirty="0"/>
              <a:t>Dimenzionální </a:t>
            </a:r>
            <a:r>
              <a:rPr lang="cs-CZ" sz="2400" b="1" dirty="0" smtClean="0"/>
              <a:t>exploze</a:t>
            </a:r>
            <a:endParaRPr lang="cs-CZ" sz="2400" b="1" dirty="0"/>
          </a:p>
        </p:txBody>
      </p:sp>
      <p:graphicFrame>
        <p:nvGraphicFramePr>
          <p:cNvPr id="299013" name="Object 5"/>
          <p:cNvGraphicFramePr>
            <a:graphicFrameLocks noChangeAspect="1"/>
          </p:cNvGraphicFramePr>
          <p:nvPr/>
        </p:nvGraphicFramePr>
        <p:xfrm>
          <a:off x="1739900" y="2162051"/>
          <a:ext cx="5664200" cy="1050925"/>
        </p:xfrm>
        <a:graphic>
          <a:graphicData uri="http://schemas.openxmlformats.org/presentationml/2006/ole">
            <p:oleObj spid="_x0000_s253006" name="Rovnice" r:id="rId3" imgW="2463800" imgH="457200" progId="Equation.3">
              <p:embed/>
            </p:oleObj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Kvadraturní vzorce pro více dimenzí</a:t>
            </a:r>
            <a:endParaRPr lang="en-US" dirty="0"/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b="1" dirty="0" smtClean="0"/>
              <a:t>Kvadraturní vzorce</a:t>
            </a:r>
            <a:endParaRPr lang="cs-CZ" dirty="0" smtClean="0"/>
          </a:p>
          <a:p>
            <a:pPr lvl="1">
              <a:lnSpc>
                <a:spcPct val="80000"/>
              </a:lnSpc>
            </a:pPr>
            <a:endParaRPr lang="cs-CZ" dirty="0" smtClean="0"/>
          </a:p>
          <a:p>
            <a:pPr lvl="1">
              <a:lnSpc>
                <a:spcPct val="80000"/>
              </a:lnSpc>
            </a:pPr>
            <a:r>
              <a:rPr lang="cs-CZ" dirty="0" smtClean="0"/>
              <a:t>V </a:t>
            </a:r>
            <a:r>
              <a:rPr lang="cs-CZ" dirty="0"/>
              <a:t>1D lepší přesnost než </a:t>
            </a:r>
            <a:r>
              <a:rPr lang="cs-CZ" dirty="0" err="1"/>
              <a:t>Monte</a:t>
            </a:r>
            <a:r>
              <a:rPr lang="cs-CZ" dirty="0"/>
              <a:t> </a:t>
            </a:r>
            <a:r>
              <a:rPr lang="cs-CZ" dirty="0" err="1" smtClean="0"/>
              <a:t>Carlo</a:t>
            </a:r>
            <a:endParaRPr lang="cs-CZ" dirty="0" smtClean="0"/>
          </a:p>
          <a:p>
            <a:pPr lvl="1">
              <a:lnSpc>
                <a:spcPct val="80000"/>
              </a:lnSpc>
            </a:pPr>
            <a:r>
              <a:rPr lang="cs-CZ" dirty="0" smtClean="0"/>
              <a:t>Ve 2D srovnatelné s MC</a:t>
            </a:r>
          </a:p>
          <a:p>
            <a:pPr lvl="1">
              <a:lnSpc>
                <a:spcPct val="80000"/>
              </a:lnSpc>
            </a:pPr>
            <a:r>
              <a:rPr lang="cs-CZ" dirty="0" smtClean="0"/>
              <a:t>Od </a:t>
            </a:r>
            <a:r>
              <a:rPr lang="cs-CZ" dirty="0"/>
              <a:t>3D bude MC téměř vždy lepší</a:t>
            </a:r>
          </a:p>
          <a:p>
            <a:pPr>
              <a:lnSpc>
                <a:spcPct val="80000"/>
              </a:lnSpc>
            </a:pPr>
            <a:endParaRPr lang="cs-CZ" dirty="0"/>
          </a:p>
          <a:p>
            <a:pPr>
              <a:lnSpc>
                <a:spcPct val="80000"/>
              </a:lnSpc>
            </a:pPr>
            <a:r>
              <a:rPr lang="cs-CZ" dirty="0"/>
              <a:t>Kvadraturní metody </a:t>
            </a:r>
            <a:r>
              <a:rPr lang="en-US" dirty="0" smtClean="0"/>
              <a:t>NEJSOU </a:t>
            </a:r>
            <a:r>
              <a:rPr lang="cs-CZ" dirty="0"/>
              <a:t>metody </a:t>
            </a:r>
            <a:r>
              <a:rPr lang="cs-CZ" dirty="0" err="1"/>
              <a:t>Monte</a:t>
            </a:r>
            <a:r>
              <a:rPr lang="cs-CZ" dirty="0"/>
              <a:t> </a:t>
            </a:r>
            <a:r>
              <a:rPr lang="cs-CZ" dirty="0" err="1"/>
              <a:t>Carlo</a:t>
            </a:r>
            <a:r>
              <a:rPr lang="en-US" dirty="0"/>
              <a:t>!</a:t>
            </a:r>
            <a:endParaRPr lang="cs-CZ" dirty="0"/>
          </a:p>
          <a:p>
            <a:pPr>
              <a:lnSpc>
                <a:spcPct val="80000"/>
              </a:lnSpc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Monte</a:t>
            </a:r>
            <a:r>
              <a:rPr lang="cs-CZ" dirty="0" smtClean="0"/>
              <a:t> </a:t>
            </a:r>
            <a:r>
              <a:rPr lang="cs-CZ" dirty="0" err="1" smtClean="0"/>
              <a:t>Carlo</a:t>
            </a:r>
            <a:r>
              <a:rPr lang="cs-CZ" dirty="0" smtClean="0"/>
              <a:t> integrování</a:t>
            </a:r>
            <a:endParaRPr lang="en-US" dirty="0"/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cs-CZ" dirty="0"/>
              <a:t>Vzorky jsou rozmístěny náhodně (nebo pseudonáhodně)</a:t>
            </a:r>
          </a:p>
          <a:p>
            <a:pPr marL="457200" indent="-457200"/>
            <a:endParaRPr lang="cs-CZ" dirty="0" smtClean="0"/>
          </a:p>
          <a:p>
            <a:pPr marL="457200" indent="-457200"/>
            <a:r>
              <a:rPr lang="cs-CZ" dirty="0" smtClean="0"/>
              <a:t>Konvergence</a:t>
            </a:r>
            <a:r>
              <a:rPr lang="cs-CZ" dirty="0"/>
              <a:t>: O(</a:t>
            </a:r>
            <a:r>
              <a:rPr lang="cs-CZ" i="1" dirty="0"/>
              <a:t>N</a:t>
            </a:r>
            <a:r>
              <a:rPr lang="cs-CZ" baseline="30000" dirty="0"/>
              <a:t>-1/2</a:t>
            </a:r>
            <a:r>
              <a:rPr lang="cs-CZ" dirty="0"/>
              <a:t>)</a:t>
            </a:r>
          </a:p>
          <a:p>
            <a:pPr marL="763588" lvl="1" indent="-419100"/>
            <a:r>
              <a:rPr lang="cs-CZ" b="1" dirty="0" smtClean="0"/>
              <a:t>Konvergence nezávisí na </a:t>
            </a:r>
            <a:r>
              <a:rPr lang="cs-CZ" b="1" dirty="0" err="1" smtClean="0"/>
              <a:t>dimenzionalitě</a:t>
            </a:r>
            <a:endParaRPr lang="cs-CZ" b="1" dirty="0" smtClean="0"/>
          </a:p>
          <a:p>
            <a:pPr marL="763588" lvl="1" indent="-419100"/>
            <a:r>
              <a:rPr lang="cs-CZ" dirty="0" smtClean="0"/>
              <a:t>Rychlejší </a:t>
            </a:r>
            <a:r>
              <a:rPr lang="cs-CZ" dirty="0"/>
              <a:t>než klasické kvadraturní vzorce pro 3 a více dimenzí </a:t>
            </a:r>
            <a:endParaRPr lang="cs-CZ" dirty="0" smtClean="0"/>
          </a:p>
          <a:p>
            <a:pPr marL="457200" indent="-457200"/>
            <a:endParaRPr lang="cs-CZ" dirty="0" smtClean="0"/>
          </a:p>
          <a:p>
            <a:pPr marL="457200" indent="-457200"/>
            <a:r>
              <a:rPr lang="cs-CZ" dirty="0" smtClean="0"/>
              <a:t>Speciální </a:t>
            </a:r>
            <a:r>
              <a:rPr lang="cs-CZ" dirty="0"/>
              <a:t>metody pro rozmístění vzorků</a:t>
            </a:r>
          </a:p>
          <a:p>
            <a:pPr marL="763588" lvl="1" indent="-419100"/>
            <a:r>
              <a:rPr lang="cs-CZ" dirty="0"/>
              <a:t>Quasi-</a:t>
            </a:r>
            <a:r>
              <a:rPr lang="cs-CZ" dirty="0" err="1"/>
              <a:t>Monte</a:t>
            </a:r>
            <a:r>
              <a:rPr lang="cs-CZ" dirty="0"/>
              <a:t> </a:t>
            </a:r>
            <a:r>
              <a:rPr lang="cs-CZ" dirty="0" err="1"/>
              <a:t>Carlo</a:t>
            </a:r>
            <a:r>
              <a:rPr lang="cs-CZ" dirty="0"/>
              <a:t>, </a:t>
            </a:r>
            <a:r>
              <a:rPr lang="cs-CZ" dirty="0" err="1"/>
              <a:t>Randomized</a:t>
            </a:r>
            <a:r>
              <a:rPr lang="cs-CZ" dirty="0"/>
              <a:t> </a:t>
            </a:r>
            <a:r>
              <a:rPr lang="cs-CZ" dirty="0" smtClean="0"/>
              <a:t>quasi-</a:t>
            </a:r>
            <a:r>
              <a:rPr lang="cs-CZ" dirty="0" err="1" smtClean="0"/>
              <a:t>Monte</a:t>
            </a:r>
            <a:r>
              <a:rPr lang="cs-CZ" dirty="0" smtClean="0"/>
              <a:t> </a:t>
            </a:r>
            <a:r>
              <a:rPr lang="cs-CZ" dirty="0" err="1"/>
              <a:t>Carlo</a:t>
            </a:r>
            <a:endParaRPr lang="cs-CZ" dirty="0"/>
          </a:p>
          <a:p>
            <a:pPr marL="763588" lvl="1" indent="-419100"/>
            <a:r>
              <a:rPr lang="cs-CZ" dirty="0"/>
              <a:t>Ještě rychlejší konvergence než MC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ran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rany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5540</TotalTime>
  <Words>1926</Words>
  <Application>Microsoft Office PowerPoint</Application>
  <PresentationFormat>Předvádění na obrazovce (4:3)</PresentationFormat>
  <Paragraphs>495</Paragraphs>
  <Slides>65</Slides>
  <Notes>10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65</vt:i4>
      </vt:variant>
    </vt:vector>
  </HeadingPairs>
  <TitlesOfParts>
    <vt:vector size="67" baseType="lpstr">
      <vt:lpstr>Hrany</vt:lpstr>
      <vt:lpstr>Rovnice</vt:lpstr>
      <vt:lpstr>Počítačová grafika III –  Monte Carlo integrování</vt:lpstr>
      <vt:lpstr>Rendering = Integrování funkcí</vt:lpstr>
      <vt:lpstr>Historie Monte Carlo (MC)</vt:lpstr>
      <vt:lpstr>Metoda Monte Carlo</vt:lpstr>
      <vt:lpstr>Odbočka – Kvadraturní vzorce pro numerické integrování</vt:lpstr>
      <vt:lpstr>Odbočka – Kvadraturní vzorce pro numerické integrování</vt:lpstr>
      <vt:lpstr>Kvadraturní vzorce pro více dimenzí</vt:lpstr>
      <vt:lpstr>Kvadraturní vzorce pro více dimenzí</vt:lpstr>
      <vt:lpstr>Monte Carlo integrování</vt:lpstr>
      <vt:lpstr>Monte Carlo integrování – shrnutí</vt:lpstr>
      <vt:lpstr>Šum v obrázcích</vt:lpstr>
      <vt:lpstr>Náhodné veličiny</vt:lpstr>
      <vt:lpstr>Náhodná veličina</vt:lpstr>
      <vt:lpstr>Diskrétní náhodná veličina</vt:lpstr>
      <vt:lpstr>Spojitá náhodná veličina</vt:lpstr>
      <vt:lpstr>Spojitá náhodná veličina</vt:lpstr>
      <vt:lpstr>Spojitá náhodná veličina</vt:lpstr>
      <vt:lpstr>Spojitá náhodná veličina</vt:lpstr>
      <vt:lpstr>Střední hodnota a rozptyl</vt:lpstr>
      <vt:lpstr>Transformace náhodné veličiny</vt:lpstr>
      <vt:lpstr>Monte Carlo integrování</vt:lpstr>
      <vt:lpstr>Primární estimátor určitého integrálu</vt:lpstr>
      <vt:lpstr>Primární estimátor určitého integrálu</vt:lpstr>
      <vt:lpstr>Estimátor a odhad</vt:lpstr>
      <vt:lpstr>Nestrannost obecného estimátoru</vt:lpstr>
      <vt:lpstr>Nestrannost</vt:lpstr>
      <vt:lpstr>Rozptyl primárního estimátoru</vt:lpstr>
      <vt:lpstr>Sekundární estimátor integrálu</vt:lpstr>
      <vt:lpstr>Rozptyl sekundárního estimátoru</vt:lpstr>
      <vt:lpstr>Vlastnosti estimátorů</vt:lpstr>
      <vt:lpstr>Nestrannost obecného estimátoru</vt:lpstr>
      <vt:lpstr>Výchylka (bias) obecného estimátoru</vt:lpstr>
      <vt:lpstr>Konzistence (obecného estimátoru)</vt:lpstr>
      <vt:lpstr>Konzistence (obecného estimátoru)</vt:lpstr>
      <vt:lpstr>Zobrazovací algoritmy</vt:lpstr>
      <vt:lpstr>Střední kvadratická chyba (Mean Squared Error – MSE) </vt:lpstr>
      <vt:lpstr>Střední kvadratická chyba (Mean Squared Error – MSE) </vt:lpstr>
      <vt:lpstr>Účinnost estimátoru</vt:lpstr>
      <vt:lpstr>Metody snížení rozptylu MC estimátorů</vt:lpstr>
      <vt:lpstr>Metody snížení rozptylu</vt:lpstr>
      <vt:lpstr>Vzorkování podle důležitosti</vt:lpstr>
      <vt:lpstr>Vzorkování podle důležitosti</vt:lpstr>
      <vt:lpstr>Řídící funkce</vt:lpstr>
      <vt:lpstr>Transformace řídící funkcí</vt:lpstr>
      <vt:lpstr>Řídící funkce vs. Importance sampling</vt:lpstr>
      <vt:lpstr>Lepší rozmístění vzorků</vt:lpstr>
      <vt:lpstr>Vzorkování po částech</vt:lpstr>
      <vt:lpstr>Vzorkování po částech</vt:lpstr>
      <vt:lpstr>Vzorkování po částech</vt:lpstr>
      <vt:lpstr>Rozklad intervalu na části</vt:lpstr>
      <vt:lpstr>Metody Quasi Monte Carlo (QMC)</vt:lpstr>
      <vt:lpstr>Diskrepance</vt:lpstr>
      <vt:lpstr>Defining discrepancy</vt:lpstr>
      <vt:lpstr>Discrepancy</vt:lpstr>
      <vt:lpstr>Koksma-Hlawka inequality</vt:lpstr>
      <vt:lpstr>Van der Corput Sequence</vt:lpstr>
      <vt:lpstr>Van der Corput Sequence (base 2)</vt:lpstr>
      <vt:lpstr>Van der Corput Sequence (base b)</vt:lpstr>
      <vt:lpstr>Radical inversion based points in higher dimension</vt:lpstr>
      <vt:lpstr>Transformace náhodných čísel</vt:lpstr>
      <vt:lpstr>Ukázka výsledků pro MC a QMC</vt:lpstr>
      <vt:lpstr>Stratified sampling</vt:lpstr>
      <vt:lpstr>Quasi-Monte Carlo</vt:lpstr>
      <vt:lpstr>Fixní náhodná sekvence</vt:lpstr>
      <vt:lpstr>Metody Quasi Monte Carlo (QMC)</vt:lpstr>
    </vt:vector>
  </TitlesOfParts>
  <Company>CTU Prague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Monte Carlo integrování - Počítačová grafika III (NPGR010)</dc:title>
  <dc:creator>Jaroslav Křivánek</dc:creator>
  <cp:keywords>Počítačová grafika, rendering, globální osvětlení, metoda Monte Carlo</cp:keywords>
  <cp:lastModifiedBy>Jaroslav Křivánek</cp:lastModifiedBy>
  <cp:revision>3584</cp:revision>
  <dcterms:created xsi:type="dcterms:W3CDTF">2006-11-17T09:10:54Z</dcterms:created>
  <dcterms:modified xsi:type="dcterms:W3CDTF">2013-05-26T22:58:59Z</dcterms:modified>
</cp:coreProperties>
</file>